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256" r:id="rId2"/>
    <p:sldId id="446" r:id="rId3"/>
    <p:sldId id="447" r:id="rId4"/>
    <p:sldId id="265" r:id="rId5"/>
    <p:sldId id="260" r:id="rId6"/>
    <p:sldId id="262" r:id="rId7"/>
    <p:sldId id="266" r:id="rId8"/>
    <p:sldId id="263" r:id="rId9"/>
    <p:sldId id="264" r:id="rId10"/>
    <p:sldId id="268" r:id="rId11"/>
    <p:sldId id="416" r:id="rId12"/>
    <p:sldId id="267" r:id="rId13"/>
    <p:sldId id="278" r:id="rId14"/>
    <p:sldId id="277" r:id="rId15"/>
    <p:sldId id="279" r:id="rId16"/>
    <p:sldId id="437" r:id="rId17"/>
    <p:sldId id="415" r:id="rId18"/>
    <p:sldId id="438" r:id="rId19"/>
    <p:sldId id="444" r:id="rId20"/>
    <p:sldId id="445" r:id="rId21"/>
    <p:sldId id="273" r:id="rId22"/>
    <p:sldId id="270" r:id="rId23"/>
    <p:sldId id="385" r:id="rId24"/>
    <p:sldId id="386" r:id="rId25"/>
    <p:sldId id="417" r:id="rId26"/>
    <p:sldId id="431" r:id="rId27"/>
    <p:sldId id="430" r:id="rId28"/>
    <p:sldId id="432" r:id="rId29"/>
    <p:sldId id="275" r:id="rId30"/>
    <p:sldId id="276" r:id="rId31"/>
    <p:sldId id="433" r:id="rId32"/>
    <p:sldId id="434" r:id="rId33"/>
    <p:sldId id="439" r:id="rId34"/>
    <p:sldId id="435" r:id="rId35"/>
    <p:sldId id="274" r:id="rId36"/>
    <p:sldId id="442" r:id="rId37"/>
    <p:sldId id="443" r:id="rId38"/>
    <p:sldId id="440" r:id="rId39"/>
    <p:sldId id="441" r:id="rId40"/>
    <p:sldId id="424" r:id="rId41"/>
    <p:sldId id="428" r:id="rId42"/>
    <p:sldId id="429" r:id="rId43"/>
    <p:sldId id="414" r:id="rId44"/>
    <p:sldId id="357" r:id="rId45"/>
    <p:sldId id="436"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50" d="100"/>
          <a:sy n="150" d="100"/>
        </p:scale>
        <p:origin x="9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5BB25-97B5-48AD-BAF5-F8C2C7D87E3A}" type="datetimeFigureOut">
              <a:rPr lang="zh-CN" altLang="en-US" smtClean="0"/>
              <a:t>2019/6/26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7E849-8382-4635-A2E5-C0CEE4ED9446}" type="slidenum">
              <a:rPr lang="zh-CN" altLang="en-US" smtClean="0"/>
              <a:t>‹#›</a:t>
            </a:fld>
            <a:endParaRPr lang="zh-CN" altLang="en-US"/>
          </a:p>
        </p:txBody>
      </p:sp>
    </p:spTree>
    <p:extLst>
      <p:ext uri="{BB962C8B-B14F-4D97-AF65-F5344CB8AC3E}">
        <p14:creationId xmlns:p14="http://schemas.microsoft.com/office/powerpoint/2010/main" val="87343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ehbio.com/ImageGP/"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面对面建群，输入</a:t>
            </a:r>
            <a:r>
              <a:rPr lang="en-US" altLang="zh-CN" dirty="0"/>
              <a:t>0525</a:t>
            </a:r>
            <a:r>
              <a:rPr lang="zh-CN" altLang="en-US" dirty="0"/>
              <a:t>，我会分享</a:t>
            </a:r>
            <a:r>
              <a:rPr lang="en-US" altLang="zh-CN" dirty="0"/>
              <a:t>PPT</a:t>
            </a:r>
            <a:r>
              <a:rPr lang="zh-CN" altLang="en-US" dirty="0"/>
              <a:t>给大家，省着记录。有页码，可以记录下来提问。</a:t>
            </a:r>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a:t>
            </a:fld>
            <a:endParaRPr lang="zh-CN" altLang="en-US"/>
          </a:p>
        </p:txBody>
      </p:sp>
    </p:spTree>
    <p:extLst>
      <p:ext uri="{BB962C8B-B14F-4D97-AF65-F5344CB8AC3E}">
        <p14:creationId xmlns:p14="http://schemas.microsoft.com/office/powerpoint/2010/main" val="228751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zh-CN" altLang="en-US" sz="1200" dirty="0">
                <a:cs typeface="+mn-ea"/>
                <a:sym typeface="+mn-lt"/>
              </a:rPr>
              <a:t>大样本多年多点重复提高结果可信度是冲击高水平文章的核心</a:t>
            </a: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14</a:t>
            </a:fld>
            <a:endParaRPr lang="zh-CN" altLang="en-US"/>
          </a:p>
        </p:txBody>
      </p:sp>
    </p:spTree>
    <p:extLst>
      <p:ext uri="{BB962C8B-B14F-4D97-AF65-F5344CB8AC3E}">
        <p14:creationId xmlns:p14="http://schemas.microsoft.com/office/powerpoint/2010/main" val="3237410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en-US" altLang="zh-CN" sz="1200" kern="1200" dirty="0">
                <a:solidFill>
                  <a:schemeClr val="tx1"/>
                </a:solidFill>
                <a:effectLst/>
                <a:latin typeface="+mn-lt"/>
                <a:ea typeface="+mn-ea"/>
                <a:cs typeface="+mn-cs"/>
              </a:rPr>
              <a:t>Oksanen, </a:t>
            </a:r>
            <a:r>
              <a:rPr lang="en-US" altLang="zh-CN" sz="1200" kern="1200" dirty="0" err="1">
                <a:solidFill>
                  <a:schemeClr val="tx1"/>
                </a:solidFill>
                <a:effectLst/>
                <a:latin typeface="+mn-lt"/>
                <a:ea typeface="+mn-ea"/>
                <a:cs typeface="+mn-cs"/>
              </a:rPr>
              <a:t>Jari</a:t>
            </a:r>
            <a:r>
              <a:rPr lang="en-US" altLang="zh-CN" sz="1200" kern="1200" dirty="0">
                <a:solidFill>
                  <a:schemeClr val="tx1"/>
                </a:solidFill>
                <a:effectLst/>
                <a:latin typeface="+mn-lt"/>
                <a:ea typeface="+mn-ea"/>
                <a:cs typeface="+mn-cs"/>
              </a:rPr>
              <a:t>, et al. "The vegan package." </a:t>
            </a:r>
            <a:r>
              <a:rPr lang="en-US" altLang="zh-CN" sz="1200" i="1" kern="1200" dirty="0">
                <a:solidFill>
                  <a:schemeClr val="tx1"/>
                </a:solidFill>
                <a:effectLst/>
                <a:latin typeface="+mn-lt"/>
                <a:ea typeface="+mn-ea"/>
                <a:cs typeface="+mn-cs"/>
              </a:rPr>
              <a:t>Community ecology package</a:t>
            </a:r>
            <a:r>
              <a:rPr lang="en-US" altLang="zh-CN" sz="1200" kern="1200" dirty="0">
                <a:solidFill>
                  <a:schemeClr val="tx1"/>
                </a:solidFill>
                <a:effectLst/>
                <a:latin typeface="+mn-lt"/>
                <a:ea typeface="+mn-ea"/>
                <a:cs typeface="+mn-cs"/>
              </a:rPr>
              <a:t> 10 (2007): 631-637.</a:t>
            </a:r>
          </a:p>
          <a:p>
            <a:r>
              <a:rPr lang="en-US" altLang="zh-CN" dirty="0"/>
              <a:t>APA</a:t>
            </a:r>
            <a:br>
              <a:rPr lang="en-US" altLang="zh-CN" dirty="0"/>
            </a:b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15</a:t>
            </a:fld>
            <a:endParaRPr lang="zh-CN" altLang="en-US"/>
          </a:p>
        </p:txBody>
      </p:sp>
    </p:spTree>
    <p:extLst>
      <p:ext uri="{BB962C8B-B14F-4D97-AF65-F5344CB8AC3E}">
        <p14:creationId xmlns:p14="http://schemas.microsoft.com/office/powerpoint/2010/main" val="343157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21</a:t>
            </a:fld>
            <a:endParaRPr lang="zh-CN" altLang="en-US"/>
          </a:p>
        </p:txBody>
      </p:sp>
    </p:spTree>
    <p:extLst>
      <p:ext uri="{BB962C8B-B14F-4D97-AF65-F5344CB8AC3E}">
        <p14:creationId xmlns:p14="http://schemas.microsoft.com/office/powerpoint/2010/main" val="3731613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差异比较大量也不是很好看，但方便观察分类规律。可读信息较多。</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25</a:t>
            </a:fld>
            <a:endParaRPr lang="zh-CN" altLang="en-US"/>
          </a:p>
        </p:txBody>
      </p:sp>
    </p:spTree>
    <p:extLst>
      <p:ext uri="{BB962C8B-B14F-4D97-AF65-F5344CB8AC3E}">
        <p14:creationId xmlns:p14="http://schemas.microsoft.com/office/powerpoint/2010/main" val="303808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做实验，要是重复，甚至要有多个生物学、基因型、多年、多点的重复 ，这样更容易发现普遍规律。重复间重合的比例。是否显著重复，还是随机重复，需要统计的评估。最简单常用的是转换检验。即从集合中随机抽取多次，绘制概率密度图，再看我们重合发生的概率判断 是否显著 。</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26</a:t>
            </a:fld>
            <a:endParaRPr lang="zh-CN" altLang="en-US"/>
          </a:p>
        </p:txBody>
      </p:sp>
    </p:spTree>
    <p:extLst>
      <p:ext uri="{BB962C8B-B14F-4D97-AF65-F5344CB8AC3E}">
        <p14:creationId xmlns:p14="http://schemas.microsoft.com/office/powerpoint/2010/main" val="2027237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29</a:t>
            </a:fld>
            <a:endParaRPr lang="zh-CN" altLang="en-US"/>
          </a:p>
        </p:txBody>
      </p:sp>
    </p:spTree>
    <p:extLst>
      <p:ext uri="{BB962C8B-B14F-4D97-AF65-F5344CB8AC3E}">
        <p14:creationId xmlns:p14="http://schemas.microsoft.com/office/powerpoint/2010/main" val="423242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如果你觉得绘制以上图，用代码还有困难，可以使用我们参与开发的在线工具</a:t>
            </a:r>
            <a:r>
              <a:rPr lang="en-US" altLang="zh-CN" dirty="0">
                <a:hlinkClick r:id="rId3"/>
              </a:rPr>
              <a:t>http://www.ehbio.com/ImageGP/</a:t>
            </a:r>
            <a:r>
              <a:rPr lang="zh-CN" altLang="en-US" dirty="0"/>
              <a:t>，去年刚上线，就被引用达</a:t>
            </a:r>
            <a:r>
              <a:rPr lang="en-US" altLang="zh-CN" dirty="0"/>
              <a:t>26</a:t>
            </a:r>
            <a:r>
              <a:rPr lang="zh-CN" altLang="en-US" dirty="0"/>
              <a:t>次。你只要将数据粘贴，点</a:t>
            </a:r>
            <a:r>
              <a:rPr lang="en-US" altLang="zh-CN" dirty="0"/>
              <a:t>Plot</a:t>
            </a:r>
            <a:r>
              <a:rPr lang="zh-CN" altLang="en-US" dirty="0"/>
              <a:t>就出图，将来还会开放绘图代码下载，方便用户进一步修改细节。</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38</a:t>
            </a:fld>
            <a:endParaRPr lang="zh-CN" altLang="en-US"/>
          </a:p>
        </p:txBody>
      </p:sp>
    </p:spTree>
    <p:extLst>
      <p:ext uri="{BB962C8B-B14F-4D97-AF65-F5344CB8AC3E}">
        <p14:creationId xmlns:p14="http://schemas.microsoft.com/office/powerpoint/2010/main" val="283443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人类认识微观世界的手段还很有限和片面，结果并不一定是真相，永远抱着怀疑的态度，相信科学的逻辑。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43</a:t>
            </a:fld>
            <a:endParaRPr lang="zh-CN" altLang="en-US"/>
          </a:p>
        </p:txBody>
      </p:sp>
    </p:spTree>
    <p:extLst>
      <p:ext uri="{BB962C8B-B14F-4D97-AF65-F5344CB8AC3E}">
        <p14:creationId xmlns:p14="http://schemas.microsoft.com/office/powerpoint/2010/main" val="2056245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面对面建群，输入</a:t>
            </a:r>
            <a:r>
              <a:rPr lang="en-US" altLang="zh-CN" dirty="0"/>
              <a:t>0525</a:t>
            </a:r>
            <a:r>
              <a:rPr lang="zh-CN" altLang="en-US" dirty="0"/>
              <a:t>，我会分享</a:t>
            </a:r>
            <a:r>
              <a:rPr lang="en-US" altLang="zh-CN" dirty="0"/>
              <a:t>PPT</a:t>
            </a:r>
            <a:r>
              <a:rPr lang="zh-CN" altLang="en-US" dirty="0"/>
              <a:t>给大家，省着记录。有页码，可以记录下来提问。</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44</a:t>
            </a:fld>
            <a:endParaRPr lang="zh-CN" altLang="en-US"/>
          </a:p>
        </p:txBody>
      </p:sp>
    </p:spTree>
    <p:extLst>
      <p:ext uri="{BB962C8B-B14F-4D97-AF65-F5344CB8AC3E}">
        <p14:creationId xmlns:p14="http://schemas.microsoft.com/office/powerpoint/2010/main" val="746822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人类认识微观世界的手段还很有限和片面，结果并不一定是真相，永远抱着怀疑的态度，相信科学的逻辑。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a:t>
            </a:fld>
            <a:endParaRPr lang="zh-CN" altLang="en-US"/>
          </a:p>
        </p:txBody>
      </p:sp>
    </p:spTree>
    <p:extLst>
      <p:ext uri="{BB962C8B-B14F-4D97-AF65-F5344CB8AC3E}">
        <p14:creationId xmlns:p14="http://schemas.microsoft.com/office/powerpoint/2010/main" val="128096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本科和硕士就读于东北农业大学，分别获得微生物学学士和作物遗传育种硕士。</a:t>
            </a:r>
            <a:r>
              <a:rPr lang="en-US" altLang="zh-CN" dirty="0"/>
              <a:t>2014</a:t>
            </a:r>
            <a:r>
              <a:rPr lang="zh-CN" altLang="en-US" dirty="0"/>
              <a:t>年在我所王秀杰组获生物信息学博士学位；随后在韩方普组从事博士后科研工作两年。</a:t>
            </a:r>
            <a:r>
              <a:rPr lang="en-US" altLang="zh-CN" dirty="0"/>
              <a:t>2016</a:t>
            </a:r>
            <a:r>
              <a:rPr lang="zh-CN" altLang="en-US" dirty="0"/>
              <a:t>年加入白洋课题组，任工程师，主要负责微生物组学数据分析。生物学</a:t>
            </a:r>
            <a:r>
              <a:rPr lang="en-US" altLang="zh-CN" dirty="0"/>
              <a:t>15</a:t>
            </a:r>
            <a:r>
              <a:rPr lang="zh-CN" altLang="en-US" dirty="0"/>
              <a:t>年。前</a:t>
            </a:r>
            <a:r>
              <a:rPr lang="en-US" altLang="zh-CN" dirty="0"/>
              <a:t>7</a:t>
            </a:r>
            <a:r>
              <a:rPr lang="zh-CN" altLang="en-US" dirty="0"/>
              <a:t>年学习了微生物学和作物学；后</a:t>
            </a:r>
            <a:r>
              <a:rPr lang="en-US" altLang="zh-CN" dirty="0"/>
              <a:t>8</a:t>
            </a:r>
            <a:r>
              <a:rPr lang="zh-CN" altLang="en-US" dirty="0"/>
              <a:t>年从事生物信息数据分析工作。从事科研</a:t>
            </a:r>
            <a:r>
              <a:rPr lang="en-US" altLang="zh-CN" dirty="0"/>
              <a:t>15</a:t>
            </a:r>
            <a:r>
              <a:rPr lang="zh-CN" altLang="en-US" dirty="0"/>
              <a:t>年。</a:t>
            </a:r>
          </a:p>
        </p:txBody>
      </p:sp>
      <p:sp>
        <p:nvSpPr>
          <p:cNvPr id="4" name="灯片编号占位符 3"/>
          <p:cNvSpPr>
            <a:spLocks noGrp="1"/>
          </p:cNvSpPr>
          <p:nvPr>
            <p:ph type="sldNum" sz="quarter" idx="10"/>
          </p:nvPr>
        </p:nvSpPr>
        <p:spPr/>
        <p:txBody>
          <a:bodyPr/>
          <a:lstStyle/>
          <a:p>
            <a:fld id="{0117E849-8382-4635-A2E5-C0CEE4ED9446}" type="slidenum">
              <a:rPr lang="zh-CN" altLang="en-US" smtClean="0"/>
              <a:t>4</a:t>
            </a:fld>
            <a:endParaRPr lang="zh-CN" altLang="en-US"/>
          </a:p>
        </p:txBody>
      </p:sp>
    </p:spTree>
    <p:extLst>
      <p:ext uri="{BB962C8B-B14F-4D97-AF65-F5344CB8AC3E}">
        <p14:creationId xmlns:p14="http://schemas.microsoft.com/office/powerpoint/2010/main" val="1752973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我们在的单位，自然指数已经多年高居第一。自然科学划分为四大学科：物理、化学、生物和地学；其它三科都是第一，其中最差的是我所在的生命科学，仅排第</a:t>
            </a:r>
            <a:r>
              <a:rPr lang="en-US" altLang="zh-CN" dirty="0"/>
              <a:t>5</a:t>
            </a:r>
            <a:r>
              <a:rPr lang="zh-CN" altLang="en-US" dirty="0"/>
              <a:t>。</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5</a:t>
            </a:fld>
            <a:endParaRPr lang="zh-CN" altLang="en-US"/>
          </a:p>
        </p:txBody>
      </p:sp>
    </p:spTree>
    <p:extLst>
      <p:ext uri="{BB962C8B-B14F-4D97-AF65-F5344CB8AC3E}">
        <p14:creationId xmlns:p14="http://schemas.microsoft.com/office/powerpoint/2010/main" val="2369706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这是一个近年来霸屏</a:t>
            </a:r>
            <a:r>
              <a:rPr lang="en-US" altLang="zh-CN" dirty="0"/>
              <a:t>CNS</a:t>
            </a:r>
            <a:r>
              <a:rPr lang="zh-CN" altLang="en-US" dirty="0"/>
              <a:t>封面的领域，因为人与动物、植物都离不开微生物。而且研究表明，它和什么都有关。脱离了微生物的生物学研究是不完整的。三大主刊都参与投过稿，也送过审。目前有一篇</a:t>
            </a:r>
            <a:r>
              <a:rPr lang="en-US" altLang="zh-CN" dirty="0"/>
              <a:t>Nature</a:t>
            </a:r>
            <a:r>
              <a:rPr lang="zh-CN" altLang="en-US" dirty="0"/>
              <a:t>的子刊，和一篇</a:t>
            </a:r>
            <a:r>
              <a:rPr lang="en-US" altLang="zh-CN" dirty="0"/>
              <a:t>Science</a:t>
            </a:r>
            <a:r>
              <a:rPr lang="zh-CN" altLang="en-US" dirty="0"/>
              <a:t>主刊点正式发表</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6</a:t>
            </a:fld>
            <a:endParaRPr lang="zh-CN" altLang="en-US"/>
          </a:p>
        </p:txBody>
      </p:sp>
    </p:spTree>
    <p:extLst>
      <p:ext uri="{BB962C8B-B14F-4D97-AF65-F5344CB8AC3E}">
        <p14:creationId xmlns:p14="http://schemas.microsoft.com/office/powerpoint/2010/main" val="2815992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Nature Biotechnology</a:t>
            </a:r>
            <a:r>
              <a:rPr lang="zh-CN" altLang="en-US" dirty="0"/>
              <a:t>也比较有名的主刊，</a:t>
            </a:r>
            <a:r>
              <a:rPr lang="en-US" altLang="zh-CN" dirty="0"/>
              <a:t>30</a:t>
            </a:r>
            <a:r>
              <a:rPr lang="zh-CN" altLang="en-US" dirty="0"/>
              <a:t>分以上，有时比</a:t>
            </a:r>
            <a:r>
              <a:rPr lang="en-US" altLang="zh-CN" dirty="0"/>
              <a:t>Nature</a:t>
            </a:r>
            <a:r>
              <a:rPr lang="zh-CN" altLang="en-US" dirty="0"/>
              <a:t>引用还多。另一篇是</a:t>
            </a:r>
            <a:r>
              <a:rPr lang="en-US" altLang="zh-CN" dirty="0"/>
              <a:t>Science</a:t>
            </a:r>
            <a:r>
              <a:rPr lang="zh-CN" altLang="en-US" dirty="0"/>
              <a:t>，我负责的数据分析工作。</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7</a:t>
            </a:fld>
            <a:endParaRPr lang="zh-CN" altLang="en-US"/>
          </a:p>
        </p:txBody>
      </p:sp>
    </p:spTree>
    <p:extLst>
      <p:ext uri="{BB962C8B-B14F-4D97-AF65-F5344CB8AC3E}">
        <p14:creationId xmlns:p14="http://schemas.microsoft.com/office/powerpoint/2010/main" val="387683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9</a:t>
            </a:fld>
            <a:endParaRPr lang="zh-CN" altLang="en-US"/>
          </a:p>
        </p:txBody>
      </p:sp>
    </p:spTree>
    <p:extLst>
      <p:ext uri="{BB962C8B-B14F-4D97-AF65-F5344CB8AC3E}">
        <p14:creationId xmlns:p14="http://schemas.microsoft.com/office/powerpoint/2010/main" val="2881230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10</a:t>
            </a:fld>
            <a:endParaRPr lang="zh-CN" altLang="en-US"/>
          </a:p>
        </p:txBody>
      </p:sp>
    </p:spTree>
    <p:extLst>
      <p:ext uri="{BB962C8B-B14F-4D97-AF65-F5344CB8AC3E}">
        <p14:creationId xmlns:p14="http://schemas.microsoft.com/office/powerpoint/2010/main" val="1642885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你干一件事，首先要把干了什么告诉别人吧。这样才合逻辑。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12</a:t>
            </a:fld>
            <a:endParaRPr lang="zh-CN" altLang="en-US"/>
          </a:p>
        </p:txBody>
      </p:sp>
    </p:spTree>
    <p:extLst>
      <p:ext uri="{BB962C8B-B14F-4D97-AF65-F5344CB8AC3E}">
        <p14:creationId xmlns:p14="http://schemas.microsoft.com/office/powerpoint/2010/main" val="26518140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4.jpg"/><Relationship Id="rId7"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1.jp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5" name="Oval 38"/>
          <p:cNvSpPr>
            <a:spLocks noChangeArrowheads="1"/>
          </p:cNvSpPr>
          <p:nvPr userDrawn="1"/>
        </p:nvSpPr>
        <p:spPr bwMode="gray">
          <a:xfrm>
            <a:off x="684213" y="333375"/>
            <a:ext cx="5905500" cy="5761038"/>
          </a:xfrm>
          <a:prstGeom prst="ellipse">
            <a:avLst/>
          </a:prstGeom>
          <a:gradFill rotWithShape="1">
            <a:gsLst>
              <a:gs pos="0">
                <a:schemeClr val="bg2">
                  <a:alpha val="48000"/>
                </a:schemeClr>
              </a:gs>
              <a:gs pos="100000">
                <a:schemeClr val="bg2">
                  <a:gamma/>
                  <a:tint val="0"/>
                  <a:invGamma/>
                  <a:alpha val="8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6" name="Rectangle 39"/>
          <p:cNvSpPr>
            <a:spLocks noChangeArrowheads="1"/>
          </p:cNvSpPr>
          <p:nvPr userDrawn="1"/>
        </p:nvSpPr>
        <p:spPr bwMode="ltGray">
          <a:xfrm>
            <a:off x="0" y="4437063"/>
            <a:ext cx="12192000" cy="17287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7" name="Oval 40"/>
          <p:cNvSpPr>
            <a:spLocks noChangeArrowheads="1"/>
          </p:cNvSpPr>
          <p:nvPr userDrawn="1"/>
        </p:nvSpPr>
        <p:spPr bwMode="gray">
          <a:xfrm>
            <a:off x="971550" y="1628775"/>
            <a:ext cx="3529013" cy="3671888"/>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8" name="Oval 42"/>
          <p:cNvSpPr>
            <a:spLocks noChangeArrowheads="1"/>
          </p:cNvSpPr>
          <p:nvPr userDrawn="1"/>
        </p:nvSpPr>
        <p:spPr bwMode="gray">
          <a:xfrm>
            <a:off x="1258888" y="260350"/>
            <a:ext cx="935037" cy="936625"/>
          </a:xfrm>
          <a:prstGeom prst="ellipse">
            <a:avLst/>
          </a:prstGeom>
          <a:solidFill>
            <a:schemeClr val="tx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9" name="Oval 43"/>
          <p:cNvSpPr>
            <a:spLocks noChangeArrowheads="1"/>
          </p:cNvSpPr>
          <p:nvPr userDrawn="1"/>
        </p:nvSpPr>
        <p:spPr bwMode="gray">
          <a:xfrm>
            <a:off x="4211638" y="2636838"/>
            <a:ext cx="1223962" cy="1223962"/>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30" name="Rectangle 6"/>
          <p:cNvSpPr>
            <a:spLocks noGrp="1" noChangeArrowheads="1"/>
          </p:cNvSpPr>
          <p:nvPr>
            <p:ph type="sldNum" sz="quarter" idx="4"/>
          </p:nvPr>
        </p:nvSpPr>
        <p:spPr>
          <a:xfrm>
            <a:off x="381000" y="6400800"/>
            <a:ext cx="2133600" cy="244475"/>
          </a:xfrm>
          <a:prstGeom prst="rect">
            <a:avLst/>
          </a:prstGeom>
        </p:spPr>
        <p:txBody>
          <a:bodyPr/>
          <a:lstStyle>
            <a:lvl1pPr algn="l">
              <a:defRPr sz="1200">
                <a:latin typeface="+mj-lt"/>
              </a:defRPr>
            </a:lvl1pPr>
          </a:lstStyle>
          <a:p>
            <a:fld id="{CCC8BFB5-C877-4EC6-84A8-339222DB6EA3}" type="slidenum">
              <a:rPr lang="zh-CN" altLang="en-US" smtClean="0"/>
              <a:pPr/>
              <a:t>‹#›</a:t>
            </a:fld>
            <a:endParaRPr lang="en-US" altLang="zh-CN"/>
          </a:p>
        </p:txBody>
      </p:sp>
      <p:sp>
        <p:nvSpPr>
          <p:cNvPr id="31" name="Rectangle 2"/>
          <p:cNvSpPr>
            <a:spLocks noGrp="1" noChangeArrowheads="1"/>
          </p:cNvSpPr>
          <p:nvPr>
            <p:ph type="ctrTitle" hasCustomPrompt="1"/>
          </p:nvPr>
        </p:nvSpPr>
        <p:spPr>
          <a:xfrm>
            <a:off x="4267200" y="1219200"/>
            <a:ext cx="7658100" cy="1752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800">
                <a:solidFill>
                  <a:schemeClr val="tx2"/>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标题</a:t>
            </a:r>
            <a:br>
              <a:rPr lang="en-US" altLang="zh-CN" noProof="0" dirty="0"/>
            </a:br>
            <a:r>
              <a:rPr lang="en-US" altLang="zh-CN" noProof="0" dirty="0"/>
              <a:t>Title</a:t>
            </a:r>
            <a:endParaRPr lang="zh-CN" altLang="en-US" noProof="0" dirty="0"/>
          </a:p>
        </p:txBody>
      </p:sp>
      <p:sp>
        <p:nvSpPr>
          <p:cNvPr id="32" name="Rectangle 3"/>
          <p:cNvSpPr>
            <a:spLocks noGrp="1" noChangeArrowheads="1"/>
          </p:cNvSpPr>
          <p:nvPr>
            <p:ph type="subTitle" idx="1" hasCustomPrompt="1"/>
          </p:nvPr>
        </p:nvSpPr>
        <p:spPr>
          <a:xfrm>
            <a:off x="4338637" y="4639469"/>
            <a:ext cx="7658100" cy="1359694"/>
          </a:xfrm>
          <a:prstGeom prst="rect">
            <a:avLst/>
          </a:prstGeom>
        </p:spPr>
        <p:txBody>
          <a:bodyPr/>
          <a:lstStyle>
            <a:lvl1pPr marL="0" indent="0" algn="ctr">
              <a:buFont typeface="Wingdings" pitchFamily="2" charset="2"/>
              <a:buNone/>
              <a:defRPr sz="2000" baseline="0">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noProof="0" dirty="0"/>
              <a:t>Yong-Xin Liu (</a:t>
            </a:r>
            <a:r>
              <a:rPr lang="zh-CN" altLang="en-US" noProof="0" dirty="0"/>
              <a:t>刘永鑫</a:t>
            </a:r>
            <a:r>
              <a:rPr lang="en-US" altLang="zh-CN" noProof="0" dirty="0"/>
              <a:t>)</a:t>
            </a:r>
          </a:p>
          <a:p>
            <a:pPr lvl="0"/>
            <a:r>
              <a:rPr lang="en-US" altLang="zh-CN" noProof="0" dirty="0"/>
              <a:t>Bai Lab</a:t>
            </a:r>
          </a:p>
          <a:p>
            <a:pPr lvl="0"/>
            <a:fld id="{E3A33AA5-31DB-4359-95DE-743B60EF7B4E}" type="datetime2">
              <a:rPr lang="en-US" altLang="zh-CN" noProof="0" smtClean="0"/>
              <a:t>Tuesday, January 24, 2017</a:t>
            </a:fld>
            <a:endParaRPr lang="zh-CN" altLang="en-US" noProof="0" dirty="0"/>
          </a:p>
        </p:txBody>
      </p:sp>
      <p:sp>
        <p:nvSpPr>
          <p:cNvPr id="33" name="Oval 49"/>
          <p:cNvSpPr>
            <a:spLocks noChangeArrowheads="1"/>
          </p:cNvSpPr>
          <p:nvPr userDrawn="1"/>
        </p:nvSpPr>
        <p:spPr bwMode="gray">
          <a:xfrm>
            <a:off x="993775" y="1651000"/>
            <a:ext cx="3490913" cy="3629025"/>
          </a:xfrm>
          <a:prstGeom prst="ellipse">
            <a:avLst/>
          </a:prstGeom>
          <a:blipFill dpi="0" rotWithShape="1">
            <a:blip r:embed="rId2"/>
            <a:srcRect/>
            <a:stretch>
              <a:fillRect/>
            </a:stretch>
          </a:blipFill>
          <a:ln>
            <a:noFill/>
          </a:ln>
          <a:effectLst/>
        </p:spPr>
        <p:txBody>
          <a:bodyPr wrap="none" anchor="ctr"/>
          <a:lstStyle/>
          <a:p>
            <a:pPr algn="ctr"/>
            <a:endParaRPr lang="zh-CN" altLang="en-US" dirty="0">
              <a:latin typeface="+mj-lt"/>
              <a:ea typeface="宋体" charset="-122"/>
            </a:endParaRPr>
          </a:p>
        </p:txBody>
      </p:sp>
      <p:sp>
        <p:nvSpPr>
          <p:cNvPr id="34" name="Oval 50"/>
          <p:cNvSpPr>
            <a:spLocks noChangeArrowheads="1"/>
          </p:cNvSpPr>
          <p:nvPr userDrawn="1"/>
        </p:nvSpPr>
        <p:spPr bwMode="gray">
          <a:xfrm>
            <a:off x="1276350" y="277813"/>
            <a:ext cx="900113" cy="900112"/>
          </a:xfrm>
          <a:prstGeom prst="ellipse">
            <a:avLst/>
          </a:prstGeom>
          <a:blipFill dpi="0" rotWithShape="1">
            <a:blip r:embed="rId3"/>
            <a:srcRect/>
            <a:stretch>
              <a:fillRect/>
            </a:stretch>
          </a:blipFill>
          <a:ln>
            <a:noFill/>
          </a:ln>
          <a:effectLst/>
        </p:spPr>
        <p:txBody>
          <a:bodyPr wrap="none" anchor="ctr"/>
          <a:lstStyle/>
          <a:p>
            <a:pPr algn="ctr"/>
            <a:endParaRPr lang="zh-CN" altLang="en-US" dirty="0">
              <a:latin typeface="+mj-lt"/>
              <a:ea typeface="宋体" charset="-122"/>
            </a:endParaRPr>
          </a:p>
        </p:txBody>
      </p:sp>
      <p:sp>
        <p:nvSpPr>
          <p:cNvPr id="35" name="Oval 44"/>
          <p:cNvSpPr>
            <a:spLocks noChangeArrowheads="1"/>
          </p:cNvSpPr>
          <p:nvPr userDrawn="1"/>
        </p:nvSpPr>
        <p:spPr bwMode="gray">
          <a:xfrm>
            <a:off x="3856038" y="3500438"/>
            <a:ext cx="1582737" cy="1582737"/>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algn="ctr"/>
            <a:endParaRPr lang="zh-CN" altLang="en-US">
              <a:latin typeface="+mj-lt"/>
              <a:ea typeface="宋体" charset="-122"/>
            </a:endParaRPr>
          </a:p>
        </p:txBody>
      </p:sp>
      <p:sp>
        <p:nvSpPr>
          <p:cNvPr id="36" name="Oval 51"/>
          <p:cNvSpPr>
            <a:spLocks noChangeArrowheads="1"/>
          </p:cNvSpPr>
          <p:nvPr userDrawn="1"/>
        </p:nvSpPr>
        <p:spPr bwMode="gray">
          <a:xfrm>
            <a:off x="3881438" y="3521075"/>
            <a:ext cx="1533525" cy="1543050"/>
          </a:xfrm>
          <a:prstGeom prst="ellipse">
            <a:avLst/>
          </a:prstGeom>
          <a:blipFill>
            <a:blip r:embed="rId4"/>
            <a:stretch>
              <a:fillRect/>
            </a:stretch>
          </a:blipFill>
          <a:ln>
            <a:noFill/>
          </a:ln>
          <a:effectLst/>
        </p:spPr>
        <p:txBody>
          <a:bodyPr wrap="none" anchor="ctr"/>
          <a:lstStyle/>
          <a:p>
            <a:endParaRPr lang="zh-CN" altLang="en-US">
              <a:latin typeface="+mj-lt"/>
            </a:endParaRPr>
          </a:p>
        </p:txBody>
      </p:sp>
      <p:sp>
        <p:nvSpPr>
          <p:cNvPr id="37" name="Oval 41"/>
          <p:cNvSpPr>
            <a:spLocks noChangeArrowheads="1"/>
          </p:cNvSpPr>
          <p:nvPr userDrawn="1"/>
        </p:nvSpPr>
        <p:spPr bwMode="gray">
          <a:xfrm>
            <a:off x="323850" y="1268413"/>
            <a:ext cx="1438275" cy="1511300"/>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38" name="Oval 52"/>
          <p:cNvSpPr>
            <a:spLocks noChangeArrowheads="1"/>
          </p:cNvSpPr>
          <p:nvPr userDrawn="1"/>
        </p:nvSpPr>
        <p:spPr bwMode="gray">
          <a:xfrm>
            <a:off x="266700" y="1287463"/>
            <a:ext cx="1550987" cy="1462087"/>
          </a:xfrm>
          <a:prstGeom prst="ellipse">
            <a:avLst/>
          </a:prstGeom>
          <a:blipFill dpi="0" rotWithShape="1">
            <a:blip r:embed="rId5"/>
            <a:srcRect/>
            <a:stretch>
              <a:fillRect/>
            </a:stretch>
          </a:blipFill>
          <a:ln>
            <a:noFill/>
          </a:ln>
          <a:effectLst/>
        </p:spPr>
        <p:txBody>
          <a:bodyPr wrap="none" anchor="ctr"/>
          <a:lstStyle/>
          <a:p>
            <a:pPr algn="ctr"/>
            <a:endParaRPr lang="zh-CN" altLang="en-US">
              <a:latin typeface="+mj-lt"/>
              <a:ea typeface="宋体" charset="-122"/>
            </a:endParaRPr>
          </a:p>
        </p:txBody>
      </p:sp>
      <p:pic>
        <p:nvPicPr>
          <p:cNvPr id="39" name="Picture 114"/>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59" y="6164263"/>
            <a:ext cx="4978640" cy="69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a:extLst>
              <a:ext uri="{FF2B5EF4-FFF2-40B4-BE49-F238E27FC236}">
                <a16:creationId xmlns:a16="http://schemas.microsoft.com/office/drawing/2014/main" id="{16962863-DEDA-4D9A-A1C8-95DDDDAF966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633402" y="6165502"/>
            <a:ext cx="692498" cy="692498"/>
          </a:xfrm>
          <a:prstGeom prst="rect">
            <a:avLst/>
          </a:prstGeom>
        </p:spPr>
      </p:pic>
      <p:sp>
        <p:nvSpPr>
          <p:cNvPr id="6" name="文本框 5">
            <a:extLst>
              <a:ext uri="{FF2B5EF4-FFF2-40B4-BE49-F238E27FC236}">
                <a16:creationId xmlns:a16="http://schemas.microsoft.com/office/drawing/2014/main" id="{759DE698-AE4E-4BB1-B2C8-36CEA5527751}"/>
              </a:ext>
            </a:extLst>
          </p:cNvPr>
          <p:cNvSpPr txBox="1"/>
          <p:nvPr userDrawn="1"/>
        </p:nvSpPr>
        <p:spPr>
          <a:xfrm>
            <a:off x="7292032" y="6209553"/>
            <a:ext cx="1868669" cy="646331"/>
          </a:xfrm>
          <a:prstGeom prst="rect">
            <a:avLst/>
          </a:prstGeom>
          <a:noFill/>
        </p:spPr>
        <p:txBody>
          <a:bodyPr wrap="square" rtlCol="0">
            <a:spAutoFit/>
          </a:bodyPr>
          <a:lstStyle/>
          <a:p>
            <a:pPr algn="ctr"/>
            <a:r>
              <a:rPr lang="zh-CN" altLang="en-US" b="1" dirty="0">
                <a:latin typeface="+mj-lt"/>
                <a:ea typeface="+mj-ea"/>
              </a:rPr>
              <a:t>宏基因组</a:t>
            </a:r>
            <a:endParaRPr lang="en-US" altLang="zh-CN" b="1" dirty="0">
              <a:latin typeface="+mj-lt"/>
              <a:ea typeface="+mj-ea"/>
            </a:endParaRPr>
          </a:p>
          <a:p>
            <a:pPr algn="ctr"/>
            <a:r>
              <a:rPr lang="en-US" altLang="zh-CN" b="1" dirty="0">
                <a:latin typeface="+mj-lt"/>
                <a:ea typeface="+mj-ea"/>
              </a:rPr>
              <a:t>meta-genome</a:t>
            </a:r>
            <a:endParaRPr lang="zh-CN" altLang="en-US" b="1" dirty="0">
              <a:latin typeface="+mj-lt"/>
              <a:ea typeface="+mj-ea"/>
            </a:endParaRPr>
          </a:p>
        </p:txBody>
      </p:sp>
    </p:spTree>
    <p:extLst>
      <p:ext uri="{BB962C8B-B14F-4D97-AF65-F5344CB8AC3E}">
        <p14:creationId xmlns:p14="http://schemas.microsoft.com/office/powerpoint/2010/main" val="765095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106"/>
          <p:cNvSpPr>
            <a:spLocks noChangeArrowheads="1"/>
          </p:cNvSpPr>
          <p:nvPr userDrawn="1"/>
        </p:nvSpPr>
        <p:spPr bwMode="gray">
          <a:xfrm>
            <a:off x="-1" y="549275"/>
            <a:ext cx="12192001" cy="863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dirty="0">
              <a:latin typeface="+mj-lt"/>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lgn="ctr">
              <a:defRPr sz="1600">
                <a:latin typeface="Arial" panose="020B0604020202020204" pitchFamily="34" charset="0"/>
                <a:cs typeface="Arial" panose="020B0604020202020204" pitchFamily="34" charset="0"/>
              </a:defRPr>
            </a:lvl1pPr>
          </a:lstStyle>
          <a:p>
            <a:fld id="{F9C60500-E164-45A2-8EA2-8D6CF0F89E26}" type="slidenum">
              <a:rPr lang="zh-CN" altLang="en-US" smtClean="0"/>
              <a:pPr/>
              <a:t>‹#›</a:t>
            </a:fld>
            <a:endParaRPr lang="zh-CN" altLang="en-US" dirty="0"/>
          </a:p>
        </p:txBody>
      </p:sp>
      <p:sp>
        <p:nvSpPr>
          <p:cNvPr id="10" name="页脚占位符 4"/>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3" name="页脚占位符 3"/>
          <p:cNvSpPr txBox="1">
            <a:spLocks/>
          </p:cNvSpPr>
          <p:nvPr userDrawn="1"/>
        </p:nvSpPr>
        <p:spPr>
          <a:xfrm>
            <a:off x="10760061" y="6264100"/>
            <a:ext cx="1435627" cy="593900"/>
          </a:xfrm>
          <a:prstGeom prst="rect">
            <a:avLst/>
          </a:prstGeom>
        </p:spPr>
        <p:txBody>
          <a:bodyPr/>
          <a:lstStyle>
            <a:defPPr>
              <a:defRPr lang="en-US"/>
            </a:defPPr>
            <a:lvl1pPr algn="l" rtl="0" fontAlgn="base">
              <a:spcBef>
                <a:spcPct val="0"/>
              </a:spcBef>
              <a:spcAft>
                <a:spcPct val="0"/>
              </a:spcAft>
              <a:defRPr sz="1100" b="1" kern="1200">
                <a:solidFill>
                  <a:schemeClr val="tx2">
                    <a:lumMod val="60000"/>
                    <a:lumOff val="40000"/>
                  </a:schemeClr>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ctr"/>
            <a:r>
              <a:rPr lang="zh-CN" altLang="en-US" sz="1400" dirty="0">
                <a:solidFill>
                  <a:schemeClr val="accent2">
                    <a:lumMod val="50000"/>
                  </a:schemeClr>
                </a:solidFill>
              </a:rPr>
              <a:t>宏基因组</a:t>
            </a:r>
          </a:p>
          <a:p>
            <a:pPr algn="ctr"/>
            <a:r>
              <a:rPr lang="en-US" altLang="zh-CN" sz="1400" dirty="0">
                <a:solidFill>
                  <a:schemeClr val="accent2">
                    <a:lumMod val="50000"/>
                  </a:schemeClr>
                </a:solidFill>
              </a:rPr>
              <a:t>meta-genome</a:t>
            </a:r>
          </a:p>
          <a:p>
            <a:pPr algn="ctr"/>
            <a:endParaRPr lang="en-US" altLang="zh-CN" sz="1400" dirty="0">
              <a:solidFill>
                <a:schemeClr val="accent2">
                  <a:lumMod val="50000"/>
                </a:schemeClr>
              </a:solidFill>
            </a:endParaRPr>
          </a:p>
        </p:txBody>
      </p:sp>
      <p:sp>
        <p:nvSpPr>
          <p:cNvPr id="14" name="Oval 107"/>
          <p:cNvSpPr>
            <a:spLocks noChangeArrowheads="1"/>
          </p:cNvSpPr>
          <p:nvPr userDrawn="1"/>
        </p:nvSpPr>
        <p:spPr bwMode="gray">
          <a:xfrm>
            <a:off x="1005043" y="36546"/>
            <a:ext cx="1153583" cy="1189567"/>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5" name="Oval 108"/>
          <p:cNvSpPr>
            <a:spLocks noChangeArrowheads="1"/>
          </p:cNvSpPr>
          <p:nvPr userDrawn="1"/>
        </p:nvSpPr>
        <p:spPr bwMode="gray">
          <a:xfrm>
            <a:off x="11021901" y="28577"/>
            <a:ext cx="1054100" cy="1107016"/>
          </a:xfrm>
          <a:prstGeom prst="ellipse">
            <a:avLst/>
          </a:prstGeom>
          <a:blipFill>
            <a:blip r:embed="rId2"/>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6" name="Oval 111"/>
          <p:cNvSpPr>
            <a:spLocks noChangeArrowheads="1"/>
          </p:cNvSpPr>
          <p:nvPr userDrawn="1"/>
        </p:nvSpPr>
        <p:spPr bwMode="gray">
          <a:xfrm>
            <a:off x="1022505" y="54008"/>
            <a:ext cx="1104900" cy="1143000"/>
          </a:xfrm>
          <a:prstGeom prst="ellipse">
            <a:avLst/>
          </a:prstGeom>
          <a:blipFill dpi="0" rotWithShape="1">
            <a:blip r:embed="rId3"/>
            <a:srcRect/>
            <a:stretch>
              <a:fillRect/>
            </a:stretch>
          </a:blipFill>
          <a:ln>
            <a:noFill/>
          </a:ln>
          <a:effectLst/>
        </p:spPr>
        <p:txBody>
          <a:bodyPr wrap="none" anchor="ctr"/>
          <a:lstStyle/>
          <a:p>
            <a:endParaRPr lang="zh-CN" altLang="en-US">
              <a:latin typeface="+mj-lt"/>
            </a:endParaRPr>
          </a:p>
        </p:txBody>
      </p:sp>
      <p:sp>
        <p:nvSpPr>
          <p:cNvPr id="17" name="Oval 109"/>
          <p:cNvSpPr>
            <a:spLocks noChangeArrowheads="1"/>
          </p:cNvSpPr>
          <p:nvPr userDrawn="1"/>
        </p:nvSpPr>
        <p:spPr bwMode="gray">
          <a:xfrm>
            <a:off x="68418" y="311183"/>
            <a:ext cx="1536701" cy="1631951"/>
          </a:xfrm>
          <a:prstGeom prst="ellipse">
            <a:avLst/>
          </a:prstGeom>
          <a:blipFill>
            <a:blip r:embed="rId4"/>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8" name="Oval 112"/>
          <p:cNvSpPr>
            <a:spLocks noChangeArrowheads="1"/>
          </p:cNvSpPr>
          <p:nvPr userDrawn="1"/>
        </p:nvSpPr>
        <p:spPr bwMode="gray">
          <a:xfrm>
            <a:off x="11040951" y="46038"/>
            <a:ext cx="1009650" cy="1060451"/>
          </a:xfrm>
          <a:prstGeom prst="ellipse">
            <a:avLst/>
          </a:prstGeom>
          <a:blipFill dpi="0" rotWithShape="1">
            <a:blip r:embed="rId5"/>
            <a:srcRect/>
            <a:stretch>
              <a:fillRect/>
            </a:stretch>
          </a:blipFill>
          <a:ln>
            <a:noFill/>
          </a:ln>
          <a:effectLst/>
        </p:spPr>
        <p:txBody>
          <a:bodyPr wrap="none" anchor="ctr"/>
          <a:lstStyle/>
          <a:p>
            <a:endParaRPr lang="zh-CN" altLang="en-US">
              <a:latin typeface="+mj-lt"/>
            </a:endParaRPr>
          </a:p>
        </p:txBody>
      </p:sp>
      <p:pic>
        <p:nvPicPr>
          <p:cNvPr id="19" name="图片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176546"/>
            <a:ext cx="709613" cy="681454"/>
          </a:xfrm>
          <a:prstGeom prst="rect">
            <a:avLst/>
          </a:prstGeom>
        </p:spPr>
      </p:pic>
      <p:pic>
        <p:nvPicPr>
          <p:cNvPr id="20" name="图片 1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14125" y="6185147"/>
            <a:ext cx="776532" cy="672853"/>
          </a:xfrm>
          <a:prstGeom prst="rect">
            <a:avLst/>
          </a:prstGeom>
        </p:spPr>
      </p:pic>
      <p:sp>
        <p:nvSpPr>
          <p:cNvPr id="21" name="内容占位符 2"/>
          <p:cNvSpPr>
            <a:spLocks noGrp="1"/>
          </p:cNvSpPr>
          <p:nvPr>
            <p:ph idx="1" hasCustomPrompt="1"/>
          </p:nvPr>
        </p:nvSpPr>
        <p:spPr>
          <a:xfrm>
            <a:off x="838200" y="1825625"/>
            <a:ext cx="10515600" cy="4351338"/>
          </a:xfrm>
          <a:prstGeom prst="rect">
            <a:avLst/>
          </a:prstGeom>
        </p:spPr>
        <p:txBody>
          <a:bodyPr/>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提纲 </a:t>
            </a:r>
            <a:r>
              <a:rPr lang="en-US" altLang="zh-CN" dirty="0"/>
              <a:t>list</a:t>
            </a:r>
            <a:endParaRPr lang="zh-CN" altLang="en-US" dirty="0"/>
          </a:p>
        </p:txBody>
      </p:sp>
      <p:sp>
        <p:nvSpPr>
          <p:cNvPr id="25" name="标题 1"/>
          <p:cNvSpPr>
            <a:spLocks noGrp="1"/>
          </p:cNvSpPr>
          <p:nvPr>
            <p:ph type="title" hasCustomPrompt="1"/>
          </p:nvPr>
        </p:nvSpPr>
        <p:spPr>
          <a:xfrm>
            <a:off x="873710" y="442875"/>
            <a:ext cx="10515600" cy="1064812"/>
          </a:xfrm>
          <a:prstGeom prst="rect">
            <a:avLst/>
          </a:prstGeom>
        </p:spPr>
        <p:txBody>
          <a:bodyPr/>
          <a:lstStyle>
            <a:lvl1pPr>
              <a:defRPr>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节标题</a:t>
            </a:r>
            <a:r>
              <a:rPr lang="en-US" altLang="zh-CN" dirty="0"/>
              <a:t>title</a:t>
            </a:r>
            <a:endParaRPr lang="zh-CN" altLang="en-US" dirty="0"/>
          </a:p>
        </p:txBody>
      </p:sp>
      <p:pic>
        <p:nvPicPr>
          <p:cNvPr id="23" name="图片 22">
            <a:extLst>
              <a:ext uri="{FF2B5EF4-FFF2-40B4-BE49-F238E27FC236}">
                <a16:creationId xmlns:a16="http://schemas.microsoft.com/office/drawing/2014/main" id="{E033A19D-F228-4761-871E-0EC1ABB4DF0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87400" y="6165502"/>
            <a:ext cx="692498" cy="692498"/>
          </a:xfrm>
          <a:prstGeom prst="rect">
            <a:avLst/>
          </a:prstGeom>
        </p:spPr>
      </p:pic>
    </p:spTree>
    <p:extLst>
      <p:ext uri="{BB962C8B-B14F-4D97-AF65-F5344CB8AC3E}">
        <p14:creationId xmlns:p14="http://schemas.microsoft.com/office/powerpoint/2010/main" val="2758831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7239000" y="636960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a:t>
            </a:r>
            <a:endParaRPr lang="zh-CN" altLang="en-US" dirty="0"/>
          </a:p>
        </p:txBody>
      </p:sp>
      <p:sp>
        <p:nvSpPr>
          <p:cNvPr id="6" name="灯片编号占位符 5"/>
          <p:cNvSpPr>
            <a:spLocks noGrp="1"/>
          </p:cNvSpPr>
          <p:nvPr>
            <p:ph type="sldNum" sz="quarter" idx="4"/>
          </p:nvPr>
        </p:nvSpPr>
        <p:spPr>
          <a:xfrm>
            <a:off x="4038600" y="6360727"/>
            <a:ext cx="2743200" cy="365125"/>
          </a:xfrm>
          <a:prstGeom prst="rect">
            <a:avLst/>
          </a:prstGeom>
        </p:spPr>
        <p:txBody>
          <a:bodyPr vert="horz" lIns="91440" tIns="45720" rIns="91440" bIns="45720" rtlCol="0" anchor="ctr"/>
          <a:lstStyle>
            <a:lvl1pPr algn="ctr">
              <a:defRPr sz="1600">
                <a:solidFill>
                  <a:schemeClr val="tx1">
                    <a:tint val="75000"/>
                  </a:schemeClr>
                </a:solidFill>
                <a:latin typeface="Arial" panose="020B0604020202020204" pitchFamily="34" charset="0"/>
                <a:cs typeface="Arial" panose="020B0604020202020204" pitchFamily="34" charset="0"/>
              </a:defRPr>
            </a:lvl1pPr>
          </a:lstStyle>
          <a:p>
            <a:fld id="{D0798FDF-2095-4C29-A65F-6B2621EE997C}" type="slidenum">
              <a:rPr lang="zh-CN" altLang="en-US" smtClean="0"/>
              <a:pPr/>
              <a:t>‹#›</a:t>
            </a:fld>
            <a:endParaRPr lang="zh-CN" altLang="en-US" dirty="0"/>
          </a:p>
        </p:txBody>
      </p:sp>
    </p:spTree>
    <p:extLst>
      <p:ext uri="{BB962C8B-B14F-4D97-AF65-F5344CB8AC3E}">
        <p14:creationId xmlns:p14="http://schemas.microsoft.com/office/powerpoint/2010/main" val="40358709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p.weixin.qq.com/s/3GvWdAUZBNXq2LfIr0hZow"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aike.baidu.com/item/%E7%BB%84%E5%AD%A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mp.weixin.qq.com/s/kD-x7K4hI5KMgGXikyLt0Q"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ehbio.com/ImageGP/index.php/Home/Index/Manhattanplot.html"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github.com/genomicsclass/labs" TargetMode="External"/><Relationship Id="rId4" Type="http://schemas.openxmlformats.org/officeDocument/2006/relationships/hyperlink" Target="https://github.com/microbiota/Huang2019SCIENCE"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www.ehbio.com/ImageGP/"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ehbio.com/ImageGP/"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hyperlink" Target="https://www.nature.com/articles/nature24460#auth-13" TargetMode="External"/><Relationship Id="rId3" Type="http://schemas.openxmlformats.org/officeDocument/2006/relationships/hyperlink" Target="http://statweb.stanford.edu/~susan/" TargetMode="External"/><Relationship Id="rId7" Type="http://schemas.openxmlformats.org/officeDocument/2006/relationships/hyperlink" Target="https://github.com/Finn-Lab/MGS-gut" TargetMode="External"/><Relationship Id="rId12" Type="http://schemas.openxmlformats.org/officeDocument/2006/relationships/hyperlink" Target="https://mp.weixin.qq.com/s/Zcjhi6fnXQHIqPodDSPBnw" TargetMode="External"/><Relationship Id="rId2" Type="http://schemas.openxmlformats.org/officeDocument/2006/relationships/hyperlink" Target="http://www.schlosslab.org/" TargetMode="External"/><Relationship Id="rId1" Type="http://schemas.openxmlformats.org/officeDocument/2006/relationships/slideLayout" Target="../slideLayouts/slideLayout2.xml"/><Relationship Id="rId6" Type="http://schemas.openxmlformats.org/officeDocument/2006/relationships/hyperlink" Target="https://www.nature.com/search?author=%22Robert%20D.%20Finn%22" TargetMode="External"/><Relationship Id="rId11" Type="http://schemas.openxmlformats.org/officeDocument/2006/relationships/hyperlink" Target="https://github.com/microbiota" TargetMode="External"/><Relationship Id="rId5" Type="http://schemas.openxmlformats.org/officeDocument/2006/relationships/hyperlink" Target="https://github.com/isaisg%20/" TargetMode="External"/><Relationship Id="rId10" Type="http://schemas.openxmlformats.org/officeDocument/2006/relationships/hyperlink" Target="https://github.com/StewartLab" TargetMode="External"/><Relationship Id="rId4" Type="http://schemas.openxmlformats.org/officeDocument/2006/relationships/hyperlink" Target="https://github.com/garridoo" TargetMode="External"/><Relationship Id="rId9" Type="http://schemas.openxmlformats.org/officeDocument/2006/relationships/hyperlink" Target="https://github.com/raeslab"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YongxinLiu/Zhang2019NBT"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www.natureindex.com/institution-outputs/generate/All/global/All/scor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0576" y="1122363"/>
            <a:ext cx="7177088" cy="2387600"/>
          </a:xfrm>
          <a:prstGeom prst="rect">
            <a:avLst/>
          </a:prstGeom>
        </p:spPr>
        <p:txBody>
          <a:bodyPr/>
          <a:lstStyle/>
          <a:p>
            <a:r>
              <a:rPr lang="zh-CN" altLang="en-US" dirty="0">
                <a:solidFill>
                  <a:srgbClr val="0070C0"/>
                </a:solidFill>
                <a:latin typeface="+mn-lt"/>
                <a:ea typeface="+mn-ea"/>
                <a:cs typeface="+mn-ea"/>
                <a:sym typeface="+mn-lt"/>
              </a:rPr>
              <a:t>高水平组学文章的分析</a:t>
            </a:r>
            <a:br>
              <a:rPr lang="en-US" altLang="zh-CN" dirty="0">
                <a:solidFill>
                  <a:srgbClr val="0070C0"/>
                </a:solidFill>
                <a:latin typeface="+mn-lt"/>
                <a:ea typeface="+mn-ea"/>
                <a:cs typeface="+mn-ea"/>
                <a:sym typeface="+mn-lt"/>
              </a:rPr>
            </a:br>
            <a:r>
              <a:rPr lang="zh-CN" altLang="en-US" dirty="0">
                <a:solidFill>
                  <a:srgbClr val="0070C0"/>
                </a:solidFill>
                <a:latin typeface="+mn-lt"/>
                <a:ea typeface="+mn-ea"/>
                <a:cs typeface="+mn-ea"/>
                <a:sym typeface="+mn-lt"/>
              </a:rPr>
              <a:t>和可视化套路</a:t>
            </a:r>
          </a:p>
        </p:txBody>
      </p:sp>
      <p:sp>
        <p:nvSpPr>
          <p:cNvPr id="3" name="副标题 2"/>
          <p:cNvSpPr>
            <a:spLocks noGrp="1"/>
          </p:cNvSpPr>
          <p:nvPr>
            <p:ph type="subTitle" idx="4294967295"/>
          </p:nvPr>
        </p:nvSpPr>
        <p:spPr>
          <a:xfrm>
            <a:off x="4600576" y="4587876"/>
            <a:ext cx="7177088" cy="1655762"/>
          </a:xfrm>
          <a:prstGeom prst="rect">
            <a:avLst/>
          </a:prstGeom>
        </p:spPr>
        <p:txBody>
          <a:bodyPr/>
          <a:lstStyle/>
          <a:p>
            <a:pPr marL="0" lvl="0" indent="0" algn="ctr">
              <a:buNone/>
            </a:pPr>
            <a:r>
              <a:rPr lang="zh-CN" altLang="en-US" noProof="0" dirty="0">
                <a:solidFill>
                  <a:schemeClr val="bg1"/>
                </a:solidFill>
                <a:cs typeface="+mn-ea"/>
                <a:sym typeface="+mn-lt"/>
              </a:rPr>
              <a:t>刘永鑫</a:t>
            </a:r>
            <a:endParaRPr lang="en-US" altLang="zh-CN" noProof="0" dirty="0">
              <a:solidFill>
                <a:schemeClr val="bg1"/>
              </a:solidFill>
              <a:cs typeface="+mn-ea"/>
              <a:sym typeface="+mn-lt"/>
            </a:endParaRPr>
          </a:p>
          <a:p>
            <a:pPr marL="0" lvl="0" indent="0" algn="ctr">
              <a:buNone/>
            </a:pPr>
            <a:r>
              <a:rPr lang="zh-CN" altLang="en-US" noProof="0" dirty="0">
                <a:solidFill>
                  <a:schemeClr val="bg1"/>
                </a:solidFill>
                <a:cs typeface="+mn-ea"/>
                <a:sym typeface="+mn-lt"/>
              </a:rPr>
              <a:t>中国科学院遗传与发育生物学研究所</a:t>
            </a:r>
            <a:endParaRPr lang="en-US" altLang="zh-CN" noProof="0" dirty="0">
              <a:solidFill>
                <a:schemeClr val="bg1"/>
              </a:solidFill>
              <a:cs typeface="+mn-ea"/>
              <a:sym typeface="+mn-lt"/>
            </a:endParaRPr>
          </a:p>
          <a:p>
            <a:pPr marL="0" lvl="0" indent="0" algn="ctr">
              <a:buNone/>
            </a:pPr>
            <a:r>
              <a:rPr lang="en-US" altLang="zh-CN" noProof="0" dirty="0">
                <a:solidFill>
                  <a:schemeClr val="bg1"/>
                </a:solidFill>
                <a:cs typeface="+mn-ea"/>
                <a:sym typeface="+mn-lt"/>
              </a:rPr>
              <a:t>2019</a:t>
            </a:r>
            <a:r>
              <a:rPr lang="zh-CN" altLang="en-US" noProof="0" dirty="0">
                <a:solidFill>
                  <a:schemeClr val="bg1"/>
                </a:solidFill>
                <a:cs typeface="+mn-ea"/>
                <a:sym typeface="+mn-lt"/>
              </a:rPr>
              <a:t>年</a:t>
            </a:r>
            <a:r>
              <a:rPr lang="en-US" altLang="zh-CN" noProof="0" dirty="0">
                <a:solidFill>
                  <a:schemeClr val="bg1"/>
                </a:solidFill>
                <a:cs typeface="+mn-ea"/>
                <a:sym typeface="+mn-lt"/>
              </a:rPr>
              <a:t>6</a:t>
            </a:r>
            <a:r>
              <a:rPr lang="zh-CN" altLang="en-US" noProof="0" dirty="0">
                <a:solidFill>
                  <a:schemeClr val="bg1"/>
                </a:solidFill>
                <a:cs typeface="+mn-ea"/>
                <a:sym typeface="+mn-lt"/>
              </a:rPr>
              <a:t>月</a:t>
            </a:r>
            <a:r>
              <a:rPr lang="en-US" altLang="zh-CN" noProof="0" dirty="0">
                <a:solidFill>
                  <a:schemeClr val="bg1"/>
                </a:solidFill>
                <a:cs typeface="+mn-ea"/>
                <a:sym typeface="+mn-lt"/>
              </a:rPr>
              <a:t>30</a:t>
            </a:r>
            <a:r>
              <a:rPr lang="zh-CN" altLang="en-US" noProof="0" dirty="0">
                <a:solidFill>
                  <a:schemeClr val="bg1"/>
                </a:solidFill>
                <a:cs typeface="+mn-ea"/>
                <a:sym typeface="+mn-lt"/>
              </a:rPr>
              <a:t>日</a:t>
            </a:r>
          </a:p>
          <a:p>
            <a:pPr marL="0" indent="0" algn="ctr">
              <a:buNone/>
            </a:pPr>
            <a:endParaRPr lang="zh-CN" altLang="en-US" dirty="0">
              <a:cs typeface="+mn-ea"/>
              <a:sym typeface="+mn-lt"/>
            </a:endParaRPr>
          </a:p>
        </p:txBody>
      </p:sp>
    </p:spTree>
    <p:extLst>
      <p:ext uri="{BB962C8B-B14F-4D97-AF65-F5344CB8AC3E}">
        <p14:creationId xmlns:p14="http://schemas.microsoft.com/office/powerpoint/2010/main" val="1278551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10</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latin typeface="+mn-lt"/>
                <a:ea typeface="+mn-ea"/>
                <a:cs typeface="+mn-ea"/>
                <a:sym typeface="+mn-lt"/>
              </a:rPr>
              <a:t>整体概述</a:t>
            </a:r>
            <a:endParaRPr lang="en-US" altLang="zh-CN" dirty="0">
              <a:latin typeface="+mn-lt"/>
              <a:ea typeface="+mn-ea"/>
              <a:cs typeface="+mn-ea"/>
              <a:sym typeface="+mn-lt"/>
            </a:endParaRPr>
          </a:p>
          <a:p>
            <a:pPr lvl="1"/>
            <a:r>
              <a:rPr lang="zh-CN" altLang="en-US" dirty="0">
                <a:cs typeface="+mn-ea"/>
                <a:sym typeface="+mn-lt"/>
              </a:rPr>
              <a:t>材料地图和</a:t>
            </a:r>
            <a:r>
              <a:rPr lang="en-US" altLang="zh-CN" dirty="0">
                <a:cs typeface="+mn-ea"/>
                <a:sym typeface="+mn-lt"/>
              </a:rPr>
              <a:t>/</a:t>
            </a:r>
            <a:r>
              <a:rPr lang="zh-CN" altLang="en-US" dirty="0">
                <a:cs typeface="+mn-ea"/>
                <a:sym typeface="+mn-lt"/>
              </a:rPr>
              <a:t>或实验设计</a:t>
            </a:r>
            <a:endParaRPr lang="en-US" altLang="zh-CN" dirty="0">
              <a:cs typeface="+mn-ea"/>
              <a:sym typeface="+mn-lt"/>
            </a:endParaRPr>
          </a:p>
          <a:p>
            <a:pPr lvl="1"/>
            <a:r>
              <a:rPr lang="zh-CN" altLang="en-US" dirty="0">
                <a:cs typeface="+mn-ea"/>
                <a:sym typeface="+mn-lt"/>
              </a:rPr>
              <a:t>样本概述：</a:t>
            </a:r>
            <a:r>
              <a:rPr lang="en-US" altLang="zh-CN" dirty="0">
                <a:cs typeface="+mn-ea"/>
                <a:sym typeface="+mn-lt"/>
              </a:rPr>
              <a:t>α</a:t>
            </a:r>
            <a:r>
              <a:rPr lang="zh-CN" altLang="en-US" dirty="0">
                <a:cs typeface="+mn-ea"/>
                <a:sym typeface="+mn-lt"/>
              </a:rPr>
              <a:t>多样性箱线图、</a:t>
            </a:r>
            <a:r>
              <a:rPr lang="en-US" altLang="zh-CN" dirty="0">
                <a:cs typeface="+mn-ea"/>
                <a:sym typeface="+mn-lt"/>
              </a:rPr>
              <a:t>β</a:t>
            </a:r>
            <a:r>
              <a:rPr lang="zh-CN" altLang="en-US" dirty="0">
                <a:cs typeface="+mn-ea"/>
                <a:sym typeface="+mn-lt"/>
              </a:rPr>
              <a:t>多样性</a:t>
            </a:r>
            <a:r>
              <a:rPr lang="en-US" altLang="zh-CN" dirty="0" err="1">
                <a:cs typeface="+mn-ea"/>
                <a:sym typeface="+mn-lt"/>
              </a:rPr>
              <a:t>PCoA</a:t>
            </a:r>
            <a:r>
              <a:rPr lang="zh-CN" altLang="en-US" dirty="0">
                <a:cs typeface="+mn-ea"/>
                <a:sym typeface="+mn-lt"/>
              </a:rPr>
              <a:t>散点图、物种组成柱状图</a:t>
            </a:r>
            <a:endParaRPr lang="en-US" altLang="zh-CN" dirty="0">
              <a:cs typeface="+mn-ea"/>
              <a:sym typeface="+mn-lt"/>
            </a:endParaRPr>
          </a:p>
          <a:p>
            <a:r>
              <a:rPr lang="zh-CN" altLang="en-US" dirty="0">
                <a:solidFill>
                  <a:schemeClr val="bg1">
                    <a:lumMod val="50000"/>
                  </a:schemeClr>
                </a:solidFill>
                <a:latin typeface="+mn-lt"/>
                <a:ea typeface="+mn-ea"/>
                <a:cs typeface="+mn-ea"/>
                <a:sym typeface="+mn-lt"/>
              </a:rPr>
              <a:t>细节展示</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物种组间差异：曼哈顿图、韦恩图</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功能注释或差异：热图有</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无或时间序列、箱线图</a:t>
            </a:r>
            <a:endParaRPr lang="en-US" altLang="zh-CN" dirty="0">
              <a:solidFill>
                <a:schemeClr val="bg1">
                  <a:lumMod val="50000"/>
                </a:schemeClr>
              </a:solidFill>
              <a:cs typeface="+mn-ea"/>
              <a:sym typeface="+mn-lt"/>
            </a:endParaRPr>
          </a:p>
          <a:p>
            <a:r>
              <a:rPr lang="zh-CN" altLang="en-US" dirty="0">
                <a:solidFill>
                  <a:schemeClr val="bg1">
                    <a:lumMod val="50000"/>
                  </a:schemeClr>
                </a:solidFill>
                <a:latin typeface="+mn-lt"/>
                <a:ea typeface="+mn-ea"/>
                <a:cs typeface="+mn-ea"/>
                <a:sym typeface="+mn-lt"/>
              </a:rPr>
              <a:t>应用场景</a:t>
            </a:r>
            <a:r>
              <a:rPr lang="en-US" altLang="zh-CN" dirty="0">
                <a:solidFill>
                  <a:schemeClr val="bg1">
                    <a:lumMod val="50000"/>
                  </a:schemeClr>
                </a:solidFill>
                <a:latin typeface="+mn-lt"/>
                <a:ea typeface="+mn-ea"/>
                <a:cs typeface="+mn-ea"/>
                <a:sym typeface="+mn-lt"/>
              </a:rPr>
              <a:t>——</a:t>
            </a:r>
            <a:r>
              <a:rPr lang="zh-CN" altLang="en-US" dirty="0">
                <a:solidFill>
                  <a:schemeClr val="bg1">
                    <a:lumMod val="50000"/>
                  </a:schemeClr>
                </a:solidFill>
                <a:latin typeface="+mn-lt"/>
                <a:ea typeface="+mn-ea"/>
                <a:cs typeface="+mn-ea"/>
                <a:sym typeface="+mn-lt"/>
              </a:rPr>
              <a:t>机器学习挖掘生物标记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随机森林分类</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区分不同组，如疾病诊断、来源或品种鉴定</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随机森林回归</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时间序列，如年龄、死亡时间预测</a:t>
            </a:r>
            <a:endParaRPr lang="en-US" altLang="zh-CN" dirty="0">
              <a:solidFill>
                <a:schemeClr val="bg1">
                  <a:lumMod val="50000"/>
                </a:schemeClr>
              </a:solidFill>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320594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8A517A8-D829-4830-9036-05BF05DE370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11</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8B834BC-0D1F-4143-A4C7-F9E45EA48CF7}"/>
              </a:ext>
            </a:extLst>
          </p:cNvPr>
          <p:cNvPicPr>
            <a:picLocks noGrp="1" noChangeAspect="1"/>
          </p:cNvPicPr>
          <p:nvPr>
            <p:ph idx="1"/>
          </p:nvPr>
        </p:nvPicPr>
        <p:blipFill>
          <a:blip r:embed="rId2"/>
          <a:stretch>
            <a:fillRect/>
          </a:stretch>
        </p:blipFill>
        <p:spPr>
          <a:xfrm>
            <a:off x="3848266" y="1"/>
            <a:ext cx="6266057" cy="6858000"/>
          </a:xfrm>
          <a:prstGeom prst="rect">
            <a:avLst/>
          </a:prstGeom>
        </p:spPr>
      </p:pic>
      <p:sp>
        <p:nvSpPr>
          <p:cNvPr id="6" name="矩形 5">
            <a:extLst>
              <a:ext uri="{FF2B5EF4-FFF2-40B4-BE49-F238E27FC236}">
                <a16:creationId xmlns:a16="http://schemas.microsoft.com/office/drawing/2014/main" id="{AE701E47-D835-4554-B089-7F0F4A7FDE09}"/>
              </a:ext>
            </a:extLst>
          </p:cNvPr>
          <p:cNvSpPr/>
          <p:nvPr/>
        </p:nvSpPr>
        <p:spPr>
          <a:xfrm>
            <a:off x="-211399" y="2284161"/>
            <a:ext cx="4579716" cy="2985433"/>
          </a:xfrm>
          <a:prstGeom prst="rect">
            <a:avLst/>
          </a:prstGeom>
        </p:spPr>
        <p:txBody>
          <a:bodyPr wrap="square">
            <a:spAutoFit/>
          </a:bodyPr>
          <a:lstStyle/>
          <a:p>
            <a:pPr lvl="1"/>
            <a:r>
              <a:rPr lang="zh-CN" altLang="en-US" sz="4400" dirty="0">
                <a:cs typeface="+mn-ea"/>
                <a:sym typeface="+mn-lt"/>
              </a:rPr>
              <a:t>整体概述</a:t>
            </a:r>
            <a:endParaRPr lang="en-US" altLang="zh-CN" sz="4400" dirty="0">
              <a:cs typeface="+mn-ea"/>
              <a:sym typeface="+mn-lt"/>
            </a:endParaRPr>
          </a:p>
          <a:p>
            <a:pPr marL="800100" lvl="1" indent="-342900">
              <a:buFont typeface="+mj-lt"/>
              <a:buAutoNum type="arabicPeriod"/>
            </a:pPr>
            <a:r>
              <a:rPr lang="zh-CN" altLang="en-US" sz="2400" dirty="0">
                <a:cs typeface="+mn-ea"/>
                <a:sym typeface="+mn-lt"/>
              </a:rPr>
              <a:t>材料地图</a:t>
            </a:r>
            <a:endParaRPr lang="en-US" altLang="zh-CN" sz="2400" dirty="0">
              <a:cs typeface="+mn-ea"/>
              <a:sym typeface="+mn-lt"/>
            </a:endParaRPr>
          </a:p>
          <a:p>
            <a:pPr marL="800100" lvl="1" indent="-342900">
              <a:buFont typeface="+mj-lt"/>
              <a:buAutoNum type="arabicPeriod"/>
            </a:pPr>
            <a:r>
              <a:rPr lang="zh-CN" altLang="en-US" sz="2400" dirty="0">
                <a:cs typeface="+mn-ea"/>
                <a:sym typeface="+mn-lt"/>
              </a:rPr>
              <a:t>实验设计</a:t>
            </a:r>
            <a:endParaRPr lang="en-US" altLang="zh-CN" sz="2400" dirty="0">
              <a:cs typeface="+mn-ea"/>
              <a:sym typeface="+mn-lt"/>
            </a:endParaRPr>
          </a:p>
          <a:p>
            <a:pPr marL="800100" lvl="1" indent="-342900">
              <a:buFont typeface="+mj-lt"/>
              <a:buAutoNum type="arabicPeriod"/>
            </a:pPr>
            <a:r>
              <a:rPr lang="zh-CN" altLang="en-US" sz="2400" dirty="0">
                <a:cs typeface="+mn-ea"/>
                <a:sym typeface="+mn-lt"/>
              </a:rPr>
              <a:t>样本概述</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α</a:t>
            </a:r>
            <a:r>
              <a:rPr lang="zh-CN" altLang="en-US" sz="2400" dirty="0">
                <a:cs typeface="+mn-ea"/>
                <a:sym typeface="+mn-lt"/>
              </a:rPr>
              <a:t>多样性箱线图、</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β</a:t>
            </a:r>
            <a:r>
              <a:rPr lang="zh-CN" altLang="en-US" sz="2400" dirty="0">
                <a:cs typeface="+mn-ea"/>
                <a:sym typeface="+mn-lt"/>
              </a:rPr>
              <a:t>多样性</a:t>
            </a:r>
            <a:r>
              <a:rPr lang="en-US" altLang="zh-CN" sz="2400" dirty="0" err="1">
                <a:cs typeface="+mn-ea"/>
                <a:sym typeface="+mn-lt"/>
              </a:rPr>
              <a:t>PCoA</a:t>
            </a:r>
            <a:r>
              <a:rPr lang="zh-CN" altLang="en-US" sz="2400" dirty="0">
                <a:cs typeface="+mn-ea"/>
                <a:sym typeface="+mn-lt"/>
              </a:rPr>
              <a:t>散点图、</a:t>
            </a:r>
            <a:endParaRPr lang="en-US" altLang="zh-CN" sz="2400" dirty="0">
              <a:cs typeface="+mn-ea"/>
              <a:sym typeface="+mn-lt"/>
            </a:endParaRPr>
          </a:p>
          <a:p>
            <a:pPr marL="1257300" lvl="2" indent="-342900">
              <a:buFont typeface="Arial" panose="020B0604020202020204" pitchFamily="34" charset="0"/>
              <a:buChar char="•"/>
            </a:pPr>
            <a:r>
              <a:rPr lang="zh-CN" altLang="en-US" sz="2400" dirty="0">
                <a:cs typeface="+mn-ea"/>
                <a:sym typeface="+mn-lt"/>
              </a:rPr>
              <a:t>物种组成柱状图</a:t>
            </a:r>
          </a:p>
        </p:txBody>
      </p:sp>
    </p:spTree>
    <p:extLst>
      <p:ext uri="{BB962C8B-B14F-4D97-AF65-F5344CB8AC3E}">
        <p14:creationId xmlns:p14="http://schemas.microsoft.com/office/powerpoint/2010/main" val="2764610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367DD46-4E55-4241-96A5-BB0E0CBDA66B}"/>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12</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C1084AC8-1717-456B-B265-8F79E04EC841}"/>
              </a:ext>
            </a:extLst>
          </p:cNvPr>
          <p:cNvSpPr>
            <a:spLocks noGrp="1"/>
          </p:cNvSpPr>
          <p:nvPr>
            <p:ph type="title"/>
          </p:nvPr>
        </p:nvSpPr>
        <p:spPr/>
        <p:txBody>
          <a:bodyPr>
            <a:normAutofit/>
          </a:bodyPr>
          <a:lstStyle/>
          <a:p>
            <a:r>
              <a:rPr lang="zh-CN" altLang="en-US" dirty="0">
                <a:latin typeface="+mn-lt"/>
                <a:ea typeface="+mn-ea"/>
                <a:cs typeface="+mn-ea"/>
                <a:sym typeface="+mn-lt"/>
              </a:rPr>
              <a:t>材料地图</a:t>
            </a:r>
          </a:p>
        </p:txBody>
      </p:sp>
      <p:sp>
        <p:nvSpPr>
          <p:cNvPr id="9" name="文本框 8">
            <a:extLst>
              <a:ext uri="{FF2B5EF4-FFF2-40B4-BE49-F238E27FC236}">
                <a16:creationId xmlns:a16="http://schemas.microsoft.com/office/drawing/2014/main" id="{0980D27A-A7A4-4C34-BA65-0221A3E5DD26}"/>
              </a:ext>
            </a:extLst>
          </p:cNvPr>
          <p:cNvSpPr txBox="1"/>
          <p:nvPr/>
        </p:nvSpPr>
        <p:spPr>
          <a:xfrm>
            <a:off x="2395538" y="5729288"/>
            <a:ext cx="7624762" cy="646331"/>
          </a:xfrm>
          <a:prstGeom prst="rect">
            <a:avLst/>
          </a:prstGeom>
          <a:noFill/>
        </p:spPr>
        <p:txBody>
          <a:bodyPr wrap="square" rtlCol="0">
            <a:spAutoFit/>
          </a:bodyPr>
          <a:lstStyle/>
          <a:p>
            <a:pPr algn="ctr"/>
            <a:r>
              <a:rPr lang="en-US" altLang="zh-CN" dirty="0">
                <a:cs typeface="+mn-ea"/>
                <a:sym typeface="+mn-lt"/>
              </a:rPr>
              <a:t>R</a:t>
            </a:r>
            <a:r>
              <a:rPr lang="zh-CN" altLang="en-US" dirty="0">
                <a:cs typeface="+mn-ea"/>
                <a:sym typeface="+mn-lt"/>
              </a:rPr>
              <a:t>语言</a:t>
            </a:r>
            <a:r>
              <a:rPr lang="en-US" altLang="zh-CN" dirty="0">
                <a:cs typeface="+mn-ea"/>
                <a:sym typeface="+mn-lt"/>
              </a:rPr>
              <a:t>maps</a:t>
            </a:r>
            <a:r>
              <a:rPr lang="zh-CN" altLang="en-US" dirty="0">
                <a:cs typeface="+mn-ea"/>
                <a:sym typeface="+mn-lt"/>
              </a:rPr>
              <a:t>结合</a:t>
            </a:r>
            <a:r>
              <a:rPr lang="en-US" altLang="zh-CN" dirty="0">
                <a:cs typeface="+mn-ea"/>
                <a:sym typeface="+mn-lt"/>
              </a:rPr>
              <a:t>ggplot2</a:t>
            </a:r>
            <a:r>
              <a:rPr lang="zh-CN" altLang="en-US" dirty="0">
                <a:cs typeface="+mn-ea"/>
                <a:sym typeface="+mn-lt"/>
              </a:rPr>
              <a:t>包，基于样本来源经纬度绘制</a:t>
            </a:r>
            <a:endParaRPr lang="en-US" altLang="zh-CN" dirty="0">
              <a:cs typeface="+mn-ea"/>
              <a:sym typeface="+mn-lt"/>
            </a:endParaRPr>
          </a:p>
          <a:p>
            <a:pPr algn="ctr"/>
            <a:r>
              <a:rPr lang="zh-CN" altLang="en-US" dirty="0">
                <a:cs typeface="+mn-ea"/>
                <a:sym typeface="+mn-lt"/>
              </a:rPr>
              <a:t>展示来源</a:t>
            </a:r>
            <a:r>
              <a:rPr lang="en-US" altLang="zh-CN" dirty="0">
                <a:cs typeface="+mn-ea"/>
                <a:sym typeface="+mn-lt"/>
              </a:rPr>
              <a:t>44</a:t>
            </a:r>
            <a:r>
              <a:rPr lang="zh-CN" altLang="en-US" dirty="0">
                <a:cs typeface="+mn-ea"/>
                <a:sym typeface="+mn-lt"/>
              </a:rPr>
              <a:t>个国家的</a:t>
            </a:r>
            <a:r>
              <a:rPr lang="en-US" altLang="zh-CN" dirty="0">
                <a:cs typeface="+mn-ea"/>
                <a:sym typeface="+mn-lt"/>
              </a:rPr>
              <a:t>95</a:t>
            </a:r>
            <a:r>
              <a:rPr lang="zh-CN" altLang="en-US" dirty="0">
                <a:cs typeface="+mn-ea"/>
                <a:sym typeface="+mn-lt"/>
              </a:rPr>
              <a:t>个品种的分布</a:t>
            </a:r>
          </a:p>
        </p:txBody>
      </p:sp>
      <p:sp>
        <p:nvSpPr>
          <p:cNvPr id="10" name="矩形 9">
            <a:extLst>
              <a:ext uri="{FF2B5EF4-FFF2-40B4-BE49-F238E27FC236}">
                <a16:creationId xmlns:a16="http://schemas.microsoft.com/office/drawing/2014/main" id="{B7C4AB40-7B7E-41B4-81C4-FDEBDAB6D01A}"/>
              </a:ext>
            </a:extLst>
          </p:cNvPr>
          <p:cNvSpPr/>
          <p:nvPr/>
        </p:nvSpPr>
        <p:spPr>
          <a:xfrm>
            <a:off x="3376613" y="6550223"/>
            <a:ext cx="620077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1a</a:t>
            </a:r>
          </a:p>
        </p:txBody>
      </p:sp>
      <p:pic>
        <p:nvPicPr>
          <p:cNvPr id="7" name="内容占位符 6">
            <a:extLst>
              <a:ext uri="{FF2B5EF4-FFF2-40B4-BE49-F238E27FC236}">
                <a16:creationId xmlns:a16="http://schemas.microsoft.com/office/drawing/2014/main" id="{368A0705-C910-45DF-80E3-933AABA7B34C}"/>
              </a:ext>
            </a:extLst>
          </p:cNvPr>
          <p:cNvPicPr>
            <a:picLocks noGrp="1" noChangeAspect="1"/>
          </p:cNvPicPr>
          <p:nvPr>
            <p:ph idx="1"/>
          </p:nvPr>
        </p:nvPicPr>
        <p:blipFill>
          <a:blip r:embed="rId3"/>
          <a:stretch>
            <a:fillRect/>
          </a:stretch>
        </p:blipFill>
        <p:spPr>
          <a:xfrm>
            <a:off x="1904917" y="1399414"/>
            <a:ext cx="8798856" cy="4351338"/>
          </a:xfrm>
          <a:prstGeom prst="rect">
            <a:avLst/>
          </a:prstGeom>
        </p:spPr>
      </p:pic>
    </p:spTree>
    <p:extLst>
      <p:ext uri="{BB962C8B-B14F-4D97-AF65-F5344CB8AC3E}">
        <p14:creationId xmlns:p14="http://schemas.microsoft.com/office/powerpoint/2010/main" val="1963638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0EB432-A950-4915-8B96-33AF05EC5B5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13</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D58F8FD0-1805-43EF-82B4-9024587DA5E4}"/>
              </a:ext>
            </a:extLst>
          </p:cNvPr>
          <p:cNvSpPr>
            <a:spLocks noGrp="1"/>
          </p:cNvSpPr>
          <p:nvPr>
            <p:ph type="title"/>
          </p:nvPr>
        </p:nvSpPr>
        <p:spPr/>
        <p:txBody>
          <a:bodyPr/>
          <a:lstStyle/>
          <a:p>
            <a:r>
              <a:rPr lang="zh-CN" altLang="en-US" dirty="0">
                <a:latin typeface="+mn-lt"/>
                <a:ea typeface="+mn-ea"/>
                <a:cs typeface="+mn-ea"/>
                <a:sym typeface="+mn-lt"/>
              </a:rPr>
              <a:t>实验设计</a:t>
            </a:r>
          </a:p>
        </p:txBody>
      </p:sp>
      <p:sp>
        <p:nvSpPr>
          <p:cNvPr id="7" name="矩形 6">
            <a:extLst>
              <a:ext uri="{FF2B5EF4-FFF2-40B4-BE49-F238E27FC236}">
                <a16:creationId xmlns:a16="http://schemas.microsoft.com/office/drawing/2014/main" id="{E579019A-C63A-4949-B8D4-8D0C51EF6B1A}"/>
              </a:ext>
            </a:extLst>
          </p:cNvPr>
          <p:cNvSpPr/>
          <p:nvPr/>
        </p:nvSpPr>
        <p:spPr>
          <a:xfrm>
            <a:off x="1638302" y="6230006"/>
            <a:ext cx="3176587"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1b</a:t>
            </a:r>
          </a:p>
        </p:txBody>
      </p:sp>
      <p:pic>
        <p:nvPicPr>
          <p:cNvPr id="10" name="图片 9">
            <a:extLst>
              <a:ext uri="{FF2B5EF4-FFF2-40B4-BE49-F238E27FC236}">
                <a16:creationId xmlns:a16="http://schemas.microsoft.com/office/drawing/2014/main" id="{688F0530-9C88-47EB-AB77-3FE7E83D1DEB}"/>
              </a:ext>
            </a:extLst>
          </p:cNvPr>
          <p:cNvPicPr>
            <a:picLocks noChangeAspect="1"/>
          </p:cNvPicPr>
          <p:nvPr/>
        </p:nvPicPr>
        <p:blipFill>
          <a:blip r:embed="rId2"/>
          <a:stretch>
            <a:fillRect/>
          </a:stretch>
        </p:blipFill>
        <p:spPr>
          <a:xfrm>
            <a:off x="1690687" y="1425302"/>
            <a:ext cx="3062288" cy="4734877"/>
          </a:xfrm>
          <a:prstGeom prst="rect">
            <a:avLst/>
          </a:prstGeom>
        </p:spPr>
      </p:pic>
      <p:pic>
        <p:nvPicPr>
          <p:cNvPr id="11" name="图片 10">
            <a:extLst>
              <a:ext uri="{FF2B5EF4-FFF2-40B4-BE49-F238E27FC236}">
                <a16:creationId xmlns:a16="http://schemas.microsoft.com/office/drawing/2014/main" id="{B9F09DD1-E76F-4978-9644-208BE1E2D4F4}"/>
              </a:ext>
            </a:extLst>
          </p:cNvPr>
          <p:cNvPicPr>
            <a:picLocks noChangeAspect="1"/>
          </p:cNvPicPr>
          <p:nvPr/>
        </p:nvPicPr>
        <p:blipFill>
          <a:blip r:embed="rId3"/>
          <a:stretch>
            <a:fillRect/>
          </a:stretch>
        </p:blipFill>
        <p:spPr>
          <a:xfrm>
            <a:off x="108600" y="2045038"/>
            <a:ext cx="1573500" cy="2148799"/>
          </a:xfrm>
          <a:prstGeom prst="rect">
            <a:avLst/>
          </a:prstGeom>
        </p:spPr>
      </p:pic>
      <p:sp>
        <p:nvSpPr>
          <p:cNvPr id="13" name="矩形 12">
            <a:extLst>
              <a:ext uri="{FF2B5EF4-FFF2-40B4-BE49-F238E27FC236}">
                <a16:creationId xmlns:a16="http://schemas.microsoft.com/office/drawing/2014/main" id="{DECBFF7C-481C-4A18-9686-BC5B844C72FA}"/>
              </a:ext>
            </a:extLst>
          </p:cNvPr>
          <p:cNvSpPr/>
          <p:nvPr/>
        </p:nvSpPr>
        <p:spPr>
          <a:xfrm>
            <a:off x="5567364" y="4363106"/>
            <a:ext cx="6453185" cy="738664"/>
          </a:xfrm>
          <a:prstGeom prst="rect">
            <a:avLst/>
          </a:prstGeom>
        </p:spPr>
        <p:txBody>
          <a:bodyPr wrap="square">
            <a:spAutoFit/>
          </a:bodyPr>
          <a:lstStyle/>
          <a:p>
            <a:pPr algn="ctr"/>
            <a:r>
              <a:rPr lang="pt-BR" altLang="zh-CN" sz="1400" dirty="0">
                <a:cs typeface="+mn-ea"/>
                <a:sym typeface="+mn-lt"/>
              </a:rPr>
              <a:t>Jingying Zhang, Na Zhang, </a:t>
            </a:r>
            <a:r>
              <a:rPr lang="pt-BR" altLang="zh-CN" sz="1400" b="1" dirty="0">
                <a:cs typeface="+mn-ea"/>
                <a:sym typeface="+mn-lt"/>
              </a:rPr>
              <a:t>Yong-Xin Liu</a:t>
            </a:r>
            <a:r>
              <a:rPr lang="pt-BR" altLang="zh-CN" sz="1400" dirty="0">
                <a:cs typeface="+mn-ea"/>
                <a:sym typeface="+mn-lt"/>
              </a:rPr>
              <a:t>, </a:t>
            </a:r>
            <a:r>
              <a:rPr lang="en-US" altLang="zh-CN" sz="1400" dirty="0">
                <a:cs typeface="+mn-ea"/>
                <a:sym typeface="+mn-lt"/>
              </a:rPr>
              <a:t>et. al</a:t>
            </a:r>
            <a:r>
              <a:rPr lang="pt-BR" altLang="zh-CN" sz="1400" dirty="0">
                <a:cs typeface="+mn-ea"/>
                <a:sym typeface="+mn-lt"/>
              </a:rPr>
              <a:t>.</a:t>
            </a:r>
            <a:r>
              <a:rPr lang="en-US" altLang="zh-CN" sz="1400" dirty="0">
                <a:cs typeface="+mn-ea"/>
                <a:sym typeface="+mn-lt"/>
              </a:rPr>
              <a:t> Root microbiota shift in rice correlates with resident time in the field and developmental stage. </a:t>
            </a:r>
            <a:r>
              <a:rPr lang="pt-BR" altLang="zh-CN" sz="1400" dirty="0">
                <a:cs typeface="+mn-ea"/>
                <a:sym typeface="+mn-lt"/>
              </a:rPr>
              <a:t> </a:t>
            </a:r>
            <a:r>
              <a:rPr lang="pt-BR" altLang="zh-CN" sz="1400" b="1" i="1" dirty="0">
                <a:cs typeface="+mn-ea"/>
                <a:sym typeface="+mn-lt"/>
              </a:rPr>
              <a:t>Science China Life Sciences</a:t>
            </a:r>
            <a:r>
              <a:rPr lang="pt-BR" altLang="zh-CN" sz="1400" dirty="0">
                <a:cs typeface="+mn-ea"/>
                <a:sym typeface="+mn-lt"/>
              </a:rPr>
              <a:t>. 2018</a:t>
            </a:r>
            <a:r>
              <a:rPr lang="en-US" altLang="zh-CN" sz="1400" dirty="0">
                <a:cs typeface="+mn-ea"/>
                <a:sym typeface="+mn-lt"/>
              </a:rPr>
              <a:t>.</a:t>
            </a:r>
            <a:r>
              <a:rPr lang="zh-CN" altLang="en-US" sz="1400" dirty="0">
                <a:cs typeface="+mn-ea"/>
                <a:sym typeface="+mn-lt"/>
              </a:rPr>
              <a:t> </a:t>
            </a:r>
            <a:r>
              <a:rPr lang="en-US" altLang="zh-CN" sz="1400" dirty="0">
                <a:cs typeface="+mn-ea"/>
                <a:sym typeface="+mn-lt"/>
              </a:rPr>
              <a:t>doi:10.1007/s11427-018-9284-4 Fig</a:t>
            </a:r>
            <a:r>
              <a:rPr lang="zh-CN" altLang="en-US" sz="1400" dirty="0">
                <a:cs typeface="+mn-ea"/>
                <a:sym typeface="+mn-lt"/>
              </a:rPr>
              <a:t> </a:t>
            </a:r>
            <a:r>
              <a:rPr lang="en-US" altLang="zh-CN" sz="1400" dirty="0">
                <a:cs typeface="+mn-ea"/>
                <a:sym typeface="+mn-lt"/>
              </a:rPr>
              <a:t>1a</a:t>
            </a:r>
          </a:p>
        </p:txBody>
      </p:sp>
      <p:pic>
        <p:nvPicPr>
          <p:cNvPr id="3" name="图片 2">
            <a:extLst>
              <a:ext uri="{FF2B5EF4-FFF2-40B4-BE49-F238E27FC236}">
                <a16:creationId xmlns:a16="http://schemas.microsoft.com/office/drawing/2014/main" id="{5524B568-444C-4FB2-9EB6-374FFF67A66A}"/>
              </a:ext>
            </a:extLst>
          </p:cNvPr>
          <p:cNvPicPr>
            <a:picLocks noChangeAspect="1"/>
          </p:cNvPicPr>
          <p:nvPr/>
        </p:nvPicPr>
        <p:blipFill>
          <a:blip r:embed="rId4"/>
          <a:stretch>
            <a:fillRect/>
          </a:stretch>
        </p:blipFill>
        <p:spPr>
          <a:xfrm>
            <a:off x="4850197" y="1718333"/>
            <a:ext cx="7082654" cy="2564081"/>
          </a:xfrm>
          <a:prstGeom prst="rect">
            <a:avLst/>
          </a:prstGeom>
        </p:spPr>
      </p:pic>
      <p:pic>
        <p:nvPicPr>
          <p:cNvPr id="5" name="图片 4">
            <a:extLst>
              <a:ext uri="{FF2B5EF4-FFF2-40B4-BE49-F238E27FC236}">
                <a16:creationId xmlns:a16="http://schemas.microsoft.com/office/drawing/2014/main" id="{C0B827A1-B8B3-4036-872E-449F55583910}"/>
              </a:ext>
            </a:extLst>
          </p:cNvPr>
          <p:cNvPicPr>
            <a:picLocks noChangeAspect="1"/>
          </p:cNvPicPr>
          <p:nvPr/>
        </p:nvPicPr>
        <p:blipFill rotWithShape="1">
          <a:blip r:embed="rId5"/>
          <a:srcRect r="1714"/>
          <a:stretch/>
        </p:blipFill>
        <p:spPr>
          <a:xfrm>
            <a:off x="4783412" y="4335784"/>
            <a:ext cx="7336667" cy="2352676"/>
          </a:xfrm>
          <a:prstGeom prst="rect">
            <a:avLst/>
          </a:prstGeom>
        </p:spPr>
      </p:pic>
    </p:spTree>
    <p:extLst>
      <p:ext uri="{BB962C8B-B14F-4D97-AF65-F5344CB8AC3E}">
        <p14:creationId xmlns:p14="http://schemas.microsoft.com/office/powerpoint/2010/main" val="155831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9DAB6C5-56C1-4BC8-9D55-9189622382CC}"/>
              </a:ext>
            </a:extLst>
          </p:cNvPr>
          <p:cNvSpPr/>
          <p:nvPr/>
        </p:nvSpPr>
        <p:spPr>
          <a:xfrm>
            <a:off x="1569853" y="6354025"/>
            <a:ext cx="8419100"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1e</a:t>
            </a:r>
          </a:p>
          <a:p>
            <a:r>
              <a:rPr lang="en-US" altLang="zh-CN" sz="1400" dirty="0"/>
              <a:t>Hadley Wickham. </a:t>
            </a:r>
            <a:r>
              <a:rPr lang="en-US" altLang="zh-CN" sz="1400" i="1" dirty="0"/>
              <a:t>ggplot2: elegant graphics for data analysis</a:t>
            </a:r>
            <a:r>
              <a:rPr lang="en-US" altLang="zh-CN" sz="1400" dirty="0"/>
              <a:t>. Springer, 2016. Cited &gt; 13k 19/5/21</a:t>
            </a:r>
            <a:endParaRPr lang="en-US" altLang="zh-CN" sz="1400" dirty="0">
              <a:cs typeface="+mn-ea"/>
              <a:sym typeface="+mn-lt"/>
            </a:endParaRPr>
          </a:p>
        </p:txBody>
      </p:sp>
      <p:sp>
        <p:nvSpPr>
          <p:cNvPr id="4" name="标题 3">
            <a:extLst>
              <a:ext uri="{FF2B5EF4-FFF2-40B4-BE49-F238E27FC236}">
                <a16:creationId xmlns:a16="http://schemas.microsoft.com/office/drawing/2014/main" id="{8E320B27-E844-4426-A835-BF9ED22AEB9B}"/>
              </a:ext>
            </a:extLst>
          </p:cNvPr>
          <p:cNvSpPr>
            <a:spLocks noGrp="1"/>
          </p:cNvSpPr>
          <p:nvPr>
            <p:ph type="title"/>
          </p:nvPr>
        </p:nvSpPr>
        <p:spPr/>
        <p:txBody>
          <a:bodyPr/>
          <a:lstStyle/>
          <a:p>
            <a:r>
              <a:rPr lang="en-US" altLang="zh-CN" dirty="0">
                <a:latin typeface="+mn-lt"/>
                <a:ea typeface="+mn-ea"/>
                <a:cs typeface="+mn-ea"/>
                <a:sym typeface="+mn-lt"/>
              </a:rPr>
              <a:t>α</a:t>
            </a:r>
            <a:r>
              <a:rPr lang="zh-CN" altLang="en-US" dirty="0">
                <a:latin typeface="+mn-lt"/>
                <a:ea typeface="+mn-ea"/>
                <a:cs typeface="+mn-ea"/>
                <a:sym typeface="+mn-lt"/>
              </a:rPr>
              <a:t>多样性箱线图</a:t>
            </a:r>
          </a:p>
        </p:txBody>
      </p:sp>
      <p:sp>
        <p:nvSpPr>
          <p:cNvPr id="7" name="文本框 6">
            <a:extLst>
              <a:ext uri="{FF2B5EF4-FFF2-40B4-BE49-F238E27FC236}">
                <a16:creationId xmlns:a16="http://schemas.microsoft.com/office/drawing/2014/main" id="{B413F942-8FA9-4655-A1F2-103024350F43}"/>
              </a:ext>
            </a:extLst>
          </p:cNvPr>
          <p:cNvSpPr txBox="1"/>
          <p:nvPr/>
        </p:nvSpPr>
        <p:spPr>
          <a:xfrm>
            <a:off x="7164066" y="1854526"/>
            <a:ext cx="4642111" cy="3416320"/>
          </a:xfrm>
          <a:prstGeom prst="rect">
            <a:avLst/>
          </a:prstGeom>
          <a:noFill/>
        </p:spPr>
        <p:txBody>
          <a:bodyPr wrap="square" rtlCol="0">
            <a:spAutoFit/>
          </a:bodyPr>
          <a:lstStyle/>
          <a:p>
            <a:r>
              <a:rPr lang="en-US" altLang="zh-CN" sz="2400" dirty="0" err="1">
                <a:cs typeface="+mn-ea"/>
                <a:sym typeface="+mn-lt"/>
              </a:rPr>
              <a:t>agricolae</a:t>
            </a:r>
            <a:r>
              <a:rPr lang="zh-CN" altLang="en-US" sz="2400" dirty="0">
                <a:cs typeface="+mn-ea"/>
                <a:sym typeface="+mn-lt"/>
              </a:rPr>
              <a:t>或</a:t>
            </a:r>
            <a:r>
              <a:rPr lang="en-US" altLang="zh-CN" sz="2400" dirty="0" err="1">
                <a:cs typeface="+mn-ea"/>
                <a:sym typeface="+mn-lt"/>
              </a:rPr>
              <a:t>multcompView</a:t>
            </a:r>
            <a:r>
              <a:rPr lang="zh-CN" altLang="en-US" sz="2400" dirty="0">
                <a:cs typeface="+mn-ea"/>
                <a:sym typeface="+mn-lt"/>
              </a:rPr>
              <a:t>包</a:t>
            </a:r>
            <a:endParaRPr lang="en-US" altLang="zh-CN" sz="2400" dirty="0">
              <a:cs typeface="+mn-ea"/>
              <a:sym typeface="+mn-lt"/>
            </a:endParaRPr>
          </a:p>
          <a:p>
            <a:pPr lvl="1"/>
            <a:r>
              <a:rPr lang="zh-CN" altLang="en-US" sz="2400" dirty="0">
                <a:cs typeface="+mn-ea"/>
                <a:sym typeface="+mn-lt"/>
              </a:rPr>
              <a:t>如</a:t>
            </a:r>
            <a:r>
              <a:rPr lang="en-US" altLang="zh-CN" sz="2400" dirty="0" err="1">
                <a:cs typeface="+mn-ea"/>
                <a:sym typeface="+mn-lt"/>
              </a:rPr>
              <a:t>LSD.test</a:t>
            </a:r>
            <a:r>
              <a:rPr lang="en-US" altLang="zh-CN" sz="2400" dirty="0">
                <a:cs typeface="+mn-ea"/>
                <a:sym typeface="+mn-lt"/>
              </a:rPr>
              <a:t> </a:t>
            </a:r>
            <a:r>
              <a:rPr lang="zh-CN" altLang="en-US" sz="2400" dirty="0">
                <a:cs typeface="+mn-ea"/>
                <a:sym typeface="+mn-lt"/>
              </a:rPr>
              <a:t>统计组间显著性</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geom_boxplot</a:t>
            </a:r>
            <a:r>
              <a:rPr lang="en-US" altLang="zh-CN" sz="2400" dirty="0">
                <a:cs typeface="+mn-ea"/>
                <a:sym typeface="+mn-lt"/>
              </a:rPr>
              <a:t> </a:t>
            </a:r>
            <a:r>
              <a:rPr lang="zh-CN" altLang="en-US" sz="2400" dirty="0">
                <a:cs typeface="+mn-ea"/>
                <a:sym typeface="+mn-lt"/>
              </a:rPr>
              <a:t>绘制箱线图</a:t>
            </a:r>
            <a:endParaRPr lang="en-US" altLang="zh-CN" sz="2400" dirty="0">
              <a:cs typeface="+mn-ea"/>
              <a:sym typeface="+mn-lt"/>
            </a:endParaRPr>
          </a:p>
          <a:p>
            <a:pPr lvl="1"/>
            <a:r>
              <a:rPr lang="en-US" altLang="zh-CN" sz="2400" dirty="0" err="1">
                <a:cs typeface="+mn-ea"/>
                <a:sym typeface="+mn-lt"/>
              </a:rPr>
              <a:t>geom_jitter</a:t>
            </a:r>
            <a:r>
              <a:rPr lang="en-US" altLang="zh-CN" sz="2400" dirty="0">
                <a:cs typeface="+mn-ea"/>
                <a:sym typeface="+mn-lt"/>
              </a:rPr>
              <a:t> </a:t>
            </a:r>
            <a:r>
              <a:rPr lang="zh-CN" altLang="en-US" sz="2400" dirty="0">
                <a:cs typeface="+mn-ea"/>
                <a:sym typeface="+mn-lt"/>
              </a:rPr>
              <a:t>添加抖动样本点</a:t>
            </a:r>
            <a:endParaRPr lang="en-US" altLang="zh-CN" sz="2400" dirty="0">
              <a:cs typeface="+mn-ea"/>
              <a:sym typeface="+mn-lt"/>
            </a:endParaRPr>
          </a:p>
          <a:p>
            <a:pPr lvl="1"/>
            <a:r>
              <a:rPr lang="en-US" altLang="zh-CN" sz="2400" dirty="0" err="1">
                <a:cs typeface="+mn-ea"/>
                <a:sym typeface="+mn-lt"/>
              </a:rPr>
              <a:t>geom_text</a:t>
            </a:r>
            <a:r>
              <a:rPr lang="en-US" altLang="zh-CN" sz="2400" dirty="0">
                <a:cs typeface="+mn-ea"/>
                <a:sym typeface="+mn-lt"/>
              </a:rPr>
              <a:t> </a:t>
            </a:r>
            <a:r>
              <a:rPr lang="zh-CN" altLang="en-US" sz="2400" dirty="0">
                <a:cs typeface="+mn-ea"/>
                <a:sym typeface="+mn-lt"/>
              </a:rPr>
              <a:t>添加显著性分组</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结果表明不同地点组间存在物种丰富度和均匀度的一致显著差异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59C8CE1E-4EFE-4D78-9AD2-404E6DDECDC0}"/>
              </a:ext>
            </a:extLst>
          </p:cNvPr>
          <p:cNvPicPr>
            <a:picLocks noGrp="1" noChangeAspect="1"/>
          </p:cNvPicPr>
          <p:nvPr>
            <p:ph idx="1"/>
          </p:nvPr>
        </p:nvPicPr>
        <p:blipFill>
          <a:blip r:embed="rId3"/>
          <a:stretch>
            <a:fillRect/>
          </a:stretch>
        </p:blipFill>
        <p:spPr>
          <a:xfrm>
            <a:off x="820359" y="1907339"/>
            <a:ext cx="6098794" cy="4351338"/>
          </a:xfrm>
          <a:prstGeom prst="rect">
            <a:avLst/>
          </a:prstGeom>
        </p:spPr>
      </p:pic>
      <p:pic>
        <p:nvPicPr>
          <p:cNvPr id="10" name="图片 9">
            <a:extLst>
              <a:ext uri="{FF2B5EF4-FFF2-40B4-BE49-F238E27FC236}">
                <a16:creationId xmlns:a16="http://schemas.microsoft.com/office/drawing/2014/main" id="{CEDB0C59-DC0B-4243-8D73-0C67695A8458}"/>
              </a:ext>
            </a:extLst>
          </p:cNvPr>
          <p:cNvPicPr>
            <a:picLocks noChangeAspect="1"/>
          </p:cNvPicPr>
          <p:nvPr/>
        </p:nvPicPr>
        <p:blipFill>
          <a:blip r:embed="rId4"/>
          <a:stretch>
            <a:fillRect/>
          </a:stretch>
        </p:blipFill>
        <p:spPr>
          <a:xfrm>
            <a:off x="1650875" y="1488460"/>
            <a:ext cx="4946695" cy="354618"/>
          </a:xfrm>
          <a:prstGeom prst="rect">
            <a:avLst/>
          </a:prstGeom>
        </p:spPr>
      </p:pic>
    </p:spTree>
    <p:extLst>
      <p:ext uri="{BB962C8B-B14F-4D97-AF65-F5344CB8AC3E}">
        <p14:creationId xmlns:p14="http://schemas.microsoft.com/office/powerpoint/2010/main" val="1594083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18B631-7C0F-4F28-95A1-DF34C5A23E71}"/>
              </a:ext>
            </a:extLst>
          </p:cNvPr>
          <p:cNvSpPr/>
          <p:nvPr/>
        </p:nvSpPr>
        <p:spPr>
          <a:xfrm>
            <a:off x="1442556" y="6356350"/>
            <a:ext cx="9807857" cy="492443"/>
          </a:xfrm>
          <a:prstGeom prst="rect">
            <a:avLst/>
          </a:prstGeom>
        </p:spPr>
        <p:txBody>
          <a:bodyPr wrap="square">
            <a:spAutoFit/>
          </a:bodyPr>
          <a:lstStyle/>
          <a:p>
            <a:r>
              <a:rPr lang="en-US" altLang="zh-CN" sz="1300" dirty="0" err="1">
                <a:cs typeface="+mn-ea"/>
                <a:sym typeface="+mn-lt"/>
              </a:rPr>
              <a:t>Jingying</a:t>
            </a:r>
            <a:r>
              <a:rPr lang="en-US" altLang="zh-CN" sz="1300" dirty="0">
                <a:cs typeface="+mn-ea"/>
                <a:sym typeface="+mn-lt"/>
              </a:rPr>
              <a:t> Zhang, </a:t>
            </a:r>
            <a:r>
              <a:rPr lang="en-US" altLang="zh-CN" sz="1300" b="1" dirty="0">
                <a:cs typeface="+mn-ea"/>
                <a:sym typeface="+mn-lt"/>
              </a:rPr>
              <a:t>Yong-Xin Liu</a:t>
            </a:r>
            <a:r>
              <a:rPr lang="en-US" altLang="zh-CN" sz="1300" dirty="0">
                <a:cs typeface="+mn-ea"/>
                <a:sym typeface="+mn-lt"/>
              </a:rPr>
              <a:t>, et. al. </a:t>
            </a:r>
            <a:r>
              <a:rPr lang="en-US" altLang="zh-CN" sz="1300" b="1" i="1" dirty="0">
                <a:cs typeface="+mn-ea"/>
                <a:sym typeface="+mn-lt"/>
              </a:rPr>
              <a:t>Nature Biotechnology</a:t>
            </a:r>
            <a:r>
              <a:rPr lang="en-US" altLang="zh-CN" sz="1300" dirty="0">
                <a:cs typeface="+mn-ea"/>
                <a:sym typeface="+mn-lt"/>
              </a:rPr>
              <a:t>. 2019. Fig 1c/d</a:t>
            </a:r>
          </a:p>
          <a:p>
            <a:r>
              <a:rPr lang="en-US" altLang="zh-CN" sz="1300" dirty="0"/>
              <a:t>Oksanen, </a:t>
            </a:r>
            <a:r>
              <a:rPr lang="en-US" altLang="zh-CN" sz="1300" dirty="0" err="1"/>
              <a:t>Jari</a:t>
            </a:r>
            <a:r>
              <a:rPr lang="en-US" altLang="zh-CN" sz="1300" dirty="0"/>
              <a:t>, et al. "The vegan package." </a:t>
            </a:r>
            <a:r>
              <a:rPr lang="en-US" altLang="zh-CN" sz="1300" i="1" dirty="0"/>
              <a:t>Community ecology package</a:t>
            </a:r>
            <a:r>
              <a:rPr lang="en-US" altLang="zh-CN" sz="1300" dirty="0"/>
              <a:t> 10 (2007): 631-637. cited &gt; 15K</a:t>
            </a:r>
            <a:r>
              <a:rPr lang="zh-CN" altLang="en-US" sz="1300" dirty="0"/>
              <a:t>，</a:t>
            </a:r>
            <a:r>
              <a:rPr lang="en-US" altLang="zh-CN" sz="1300" dirty="0"/>
              <a:t>19/5/21</a:t>
            </a:r>
            <a:endParaRPr lang="en-US" altLang="zh-CN" sz="1300" dirty="0">
              <a:cs typeface="+mn-ea"/>
              <a:sym typeface="+mn-lt"/>
            </a:endParaRPr>
          </a:p>
        </p:txBody>
      </p:sp>
      <p:sp>
        <p:nvSpPr>
          <p:cNvPr id="4" name="标题 3">
            <a:extLst>
              <a:ext uri="{FF2B5EF4-FFF2-40B4-BE49-F238E27FC236}">
                <a16:creationId xmlns:a16="http://schemas.microsoft.com/office/drawing/2014/main" id="{8F6510C8-3C0A-4539-9EC1-9031FDB1D7E2}"/>
              </a:ext>
            </a:extLst>
          </p:cNvPr>
          <p:cNvSpPr>
            <a:spLocks noGrp="1"/>
          </p:cNvSpPr>
          <p:nvPr>
            <p:ph type="title"/>
          </p:nvPr>
        </p:nvSpPr>
        <p:spPr/>
        <p:txBody>
          <a:bodyPr/>
          <a:lstStyle/>
          <a:p>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a:t>
            </a:r>
          </a:p>
        </p:txBody>
      </p:sp>
      <p:sp>
        <p:nvSpPr>
          <p:cNvPr id="6" name="文本框 5">
            <a:extLst>
              <a:ext uri="{FF2B5EF4-FFF2-40B4-BE49-F238E27FC236}">
                <a16:creationId xmlns:a16="http://schemas.microsoft.com/office/drawing/2014/main" id="{08C1BBB4-47D0-4064-AAEC-BE4828DC3B52}"/>
              </a:ext>
            </a:extLst>
          </p:cNvPr>
          <p:cNvSpPr txBox="1"/>
          <p:nvPr/>
        </p:nvSpPr>
        <p:spPr>
          <a:xfrm>
            <a:off x="532387" y="1912407"/>
            <a:ext cx="4314462" cy="4154984"/>
          </a:xfrm>
          <a:prstGeom prst="rect">
            <a:avLst/>
          </a:prstGeom>
          <a:noFill/>
        </p:spPr>
        <p:txBody>
          <a:bodyPr wrap="square" rtlCol="0">
            <a:spAutoFit/>
          </a:bodyPr>
          <a:lstStyle/>
          <a:p>
            <a:r>
              <a:rPr lang="en-US" altLang="zh-CN" sz="2400" dirty="0">
                <a:cs typeface="+mn-ea"/>
                <a:sym typeface="+mn-lt"/>
              </a:rPr>
              <a:t>vegan</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vegdist</a:t>
            </a:r>
            <a:r>
              <a:rPr lang="en-US" altLang="zh-CN" sz="2400" dirty="0">
                <a:cs typeface="+mn-ea"/>
                <a:sym typeface="+mn-lt"/>
              </a:rPr>
              <a:t> </a:t>
            </a:r>
            <a:r>
              <a:rPr lang="zh-CN" altLang="en-US" sz="2400" dirty="0">
                <a:cs typeface="+mn-ea"/>
                <a:sym typeface="+mn-lt"/>
              </a:rPr>
              <a:t>计算样本间距离</a:t>
            </a:r>
            <a:endParaRPr lang="en-US" altLang="zh-CN" sz="2400" dirty="0">
              <a:cs typeface="+mn-ea"/>
              <a:sym typeface="+mn-lt"/>
            </a:endParaRPr>
          </a:p>
          <a:p>
            <a:pPr lvl="1"/>
            <a:r>
              <a:rPr lang="en-US" altLang="zh-CN" sz="2400" dirty="0" err="1">
                <a:cs typeface="+mn-ea"/>
                <a:sym typeface="+mn-lt"/>
              </a:rPr>
              <a:t>capscale</a:t>
            </a:r>
            <a:r>
              <a:rPr lang="en-US" altLang="zh-CN" sz="2400" dirty="0">
                <a:cs typeface="+mn-ea"/>
                <a:sym typeface="+mn-lt"/>
              </a:rPr>
              <a:t> </a:t>
            </a:r>
            <a:r>
              <a:rPr lang="zh-CN" altLang="en-US" sz="2400" dirty="0">
                <a:cs typeface="+mn-ea"/>
                <a:sym typeface="+mn-lt"/>
              </a:rPr>
              <a:t>排序分析</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geom_point</a:t>
            </a:r>
            <a:r>
              <a:rPr lang="en-US" altLang="zh-CN" sz="2400" dirty="0">
                <a:cs typeface="+mn-ea"/>
                <a:sym typeface="+mn-lt"/>
              </a:rPr>
              <a:t> </a:t>
            </a:r>
            <a:r>
              <a:rPr lang="zh-CN" altLang="en-US" sz="2400" dirty="0">
                <a:cs typeface="+mn-ea"/>
                <a:sym typeface="+mn-lt"/>
              </a:rPr>
              <a:t>绘制散点图</a:t>
            </a:r>
            <a:endParaRPr lang="en-US" altLang="zh-CN" sz="2400" dirty="0">
              <a:cs typeface="+mn-ea"/>
              <a:sym typeface="+mn-lt"/>
            </a:endParaRPr>
          </a:p>
          <a:p>
            <a:pPr lvl="1"/>
            <a:r>
              <a:rPr lang="en-US" altLang="zh-CN" sz="2400" dirty="0" err="1">
                <a:cs typeface="+mn-ea"/>
                <a:sym typeface="+mn-lt"/>
              </a:rPr>
              <a:t>stat_ellipse</a:t>
            </a:r>
            <a:r>
              <a:rPr lang="en-US" altLang="zh-CN" sz="2400" dirty="0">
                <a:cs typeface="+mn-ea"/>
                <a:sym typeface="+mn-lt"/>
              </a:rPr>
              <a:t> </a:t>
            </a:r>
            <a:r>
              <a:rPr lang="zh-CN" altLang="en-US" sz="2400" dirty="0">
                <a:cs typeface="+mn-ea"/>
                <a:sym typeface="+mn-lt"/>
              </a:rPr>
              <a:t>添加统计椭圆</a:t>
            </a:r>
            <a:endParaRPr lang="en-US" altLang="zh-CN" sz="2400" dirty="0">
              <a:cs typeface="+mn-ea"/>
              <a:sym typeface="+mn-lt"/>
            </a:endParaRPr>
          </a:p>
          <a:p>
            <a:pPr lvl="1"/>
            <a:r>
              <a:rPr lang="en-US" altLang="zh-CN" sz="2400" dirty="0">
                <a:cs typeface="+mn-ea"/>
                <a:sym typeface="+mn-lt"/>
              </a:rPr>
              <a:t>labs </a:t>
            </a:r>
            <a:r>
              <a:rPr lang="zh-CN" altLang="en-US" sz="2400" dirty="0">
                <a:cs typeface="+mn-ea"/>
                <a:sym typeface="+mn-lt"/>
              </a:rPr>
              <a:t>添加差异解释率</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结果表明亚种间微生物组群落结构在第一主轴明显分开</a:t>
            </a:r>
            <a:endParaRPr lang="en-US" altLang="zh-CN" sz="2400" dirty="0">
              <a:cs typeface="+mn-ea"/>
              <a:sym typeface="+mn-lt"/>
            </a:endParaRPr>
          </a:p>
          <a:p>
            <a:r>
              <a:rPr lang="zh-CN" altLang="en-US" sz="2400" dirty="0">
                <a:cs typeface="+mn-ea"/>
                <a:sym typeface="+mn-lt"/>
              </a:rPr>
              <a:t>第一主轴可解释</a:t>
            </a:r>
            <a:r>
              <a:rPr lang="en-US" altLang="zh-CN" sz="2400" dirty="0">
                <a:cs typeface="+mn-ea"/>
                <a:sym typeface="+mn-lt"/>
              </a:rPr>
              <a:t>25.96%</a:t>
            </a:r>
            <a:r>
              <a:rPr lang="zh-CN" altLang="en-US" sz="2400" dirty="0">
                <a:cs typeface="+mn-ea"/>
                <a:sym typeface="+mn-lt"/>
              </a:rPr>
              <a:t>的差异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FF61EBA2-CE5B-4B41-BB41-E15C07F9F29F}"/>
              </a:ext>
            </a:extLst>
          </p:cNvPr>
          <p:cNvPicPr>
            <a:picLocks noGrp="1" noChangeAspect="1"/>
          </p:cNvPicPr>
          <p:nvPr>
            <p:ph idx="1"/>
          </p:nvPr>
        </p:nvPicPr>
        <p:blipFill>
          <a:blip r:embed="rId3"/>
          <a:stretch>
            <a:fillRect/>
          </a:stretch>
        </p:blipFill>
        <p:spPr>
          <a:xfrm>
            <a:off x="4846848" y="1814230"/>
            <a:ext cx="6613103" cy="4351338"/>
          </a:xfrm>
          <a:prstGeom prst="rect">
            <a:avLst/>
          </a:prstGeom>
        </p:spPr>
      </p:pic>
    </p:spTree>
    <p:extLst>
      <p:ext uri="{BB962C8B-B14F-4D97-AF65-F5344CB8AC3E}">
        <p14:creationId xmlns:p14="http://schemas.microsoft.com/office/powerpoint/2010/main" val="670412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0B03929-0B00-4D82-9234-34280364EB43}"/>
              </a:ext>
            </a:extLst>
          </p:cNvPr>
          <p:cNvSpPr>
            <a:spLocks noGrp="1"/>
          </p:cNvSpPr>
          <p:nvPr>
            <p:ph type="ftr" sz="quarter" idx="11"/>
          </p:nvPr>
        </p:nvSpPr>
        <p:spPr/>
        <p:txBody>
          <a:bodyPr/>
          <a:lstStyle/>
          <a:p>
            <a:fld id="{F9C60500-E164-45A2-8EA2-8D6CF0F89E26}" type="slidenum">
              <a:rPr lang="zh-CN" altLang="en-US" smtClean="0"/>
              <a:pPr/>
              <a:t>16</a:t>
            </a:fld>
            <a:endParaRPr lang="zh-CN" altLang="en-US" dirty="0"/>
          </a:p>
        </p:txBody>
      </p:sp>
      <p:pic>
        <p:nvPicPr>
          <p:cNvPr id="5" name="内容占位符 4">
            <a:extLst>
              <a:ext uri="{FF2B5EF4-FFF2-40B4-BE49-F238E27FC236}">
                <a16:creationId xmlns:a16="http://schemas.microsoft.com/office/drawing/2014/main" id="{EB3AC61E-3A65-45CC-9958-5A559F4DEBDA}"/>
              </a:ext>
            </a:extLst>
          </p:cNvPr>
          <p:cNvPicPr>
            <a:picLocks noGrp="1" noChangeAspect="1"/>
          </p:cNvPicPr>
          <p:nvPr>
            <p:ph idx="1"/>
          </p:nvPr>
        </p:nvPicPr>
        <p:blipFill>
          <a:blip r:embed="rId2"/>
          <a:stretch>
            <a:fillRect/>
          </a:stretch>
        </p:blipFill>
        <p:spPr>
          <a:xfrm>
            <a:off x="235185" y="2176463"/>
            <a:ext cx="11165887" cy="3476625"/>
          </a:xfrm>
          <a:prstGeom prst="rect">
            <a:avLst/>
          </a:prstGeom>
        </p:spPr>
      </p:pic>
      <p:sp>
        <p:nvSpPr>
          <p:cNvPr id="4" name="标题 3">
            <a:extLst>
              <a:ext uri="{FF2B5EF4-FFF2-40B4-BE49-F238E27FC236}">
                <a16:creationId xmlns:a16="http://schemas.microsoft.com/office/drawing/2014/main" id="{CB9A00C4-A02E-42DD-88C8-AF0A5CAAB539}"/>
              </a:ext>
            </a:extLst>
          </p:cNvPr>
          <p:cNvSpPr>
            <a:spLocks noGrp="1"/>
          </p:cNvSpPr>
          <p:nvPr>
            <p:ph type="title"/>
          </p:nvPr>
        </p:nvSpPr>
        <p:spPr>
          <a:xfrm>
            <a:off x="1876424" y="442875"/>
            <a:ext cx="9512885" cy="1064812"/>
          </a:xfrm>
        </p:spPr>
        <p:txBody>
          <a:bodyPr>
            <a:normAutofit/>
          </a:bodyPr>
          <a:lstStyle/>
          <a:p>
            <a:r>
              <a:rPr lang="zh-CN" altLang="en-US" sz="4000" dirty="0">
                <a:cs typeface="+mn-ea"/>
                <a:sym typeface="+mn-lt"/>
              </a:rPr>
              <a:t>散点图</a:t>
            </a:r>
            <a:r>
              <a:rPr lang="en-US" altLang="zh-CN" sz="4000" dirty="0">
                <a:cs typeface="+mn-ea"/>
                <a:sym typeface="+mn-lt"/>
              </a:rPr>
              <a:t>-</a:t>
            </a:r>
            <a:r>
              <a:rPr lang="zh-CN" altLang="en-US" sz="4000" dirty="0">
                <a:cs typeface="+mn-ea"/>
                <a:sym typeface="+mn-lt"/>
              </a:rPr>
              <a:t>连续型着色展示时间梯度上变化</a:t>
            </a:r>
            <a:endParaRPr lang="zh-CN" altLang="en-US" sz="4000" dirty="0"/>
          </a:p>
        </p:txBody>
      </p:sp>
      <p:sp>
        <p:nvSpPr>
          <p:cNvPr id="6" name="矩形 5">
            <a:extLst>
              <a:ext uri="{FF2B5EF4-FFF2-40B4-BE49-F238E27FC236}">
                <a16:creationId xmlns:a16="http://schemas.microsoft.com/office/drawing/2014/main" id="{863420E5-5A63-45C1-8887-DF6A42D6D29A}"/>
              </a:ext>
            </a:extLst>
          </p:cNvPr>
          <p:cNvSpPr/>
          <p:nvPr/>
        </p:nvSpPr>
        <p:spPr>
          <a:xfrm>
            <a:off x="1499017" y="6275034"/>
            <a:ext cx="9092375" cy="523220"/>
          </a:xfrm>
          <a:prstGeom prst="rect">
            <a:avLst/>
          </a:prstGeom>
        </p:spPr>
        <p:txBody>
          <a:bodyPr wrap="square">
            <a:spAutoFit/>
          </a:bodyPr>
          <a:lstStyle/>
          <a:p>
            <a:pPr algn="ctr"/>
            <a:r>
              <a:rPr lang="pt-BR" altLang="zh-CN" sz="1400" dirty="0">
                <a:cs typeface="+mn-ea"/>
                <a:sym typeface="+mn-lt"/>
              </a:rPr>
              <a:t>Jingying Zhang, Na Zhang, </a:t>
            </a:r>
            <a:r>
              <a:rPr lang="pt-BR" altLang="zh-CN" sz="1400" b="1" dirty="0">
                <a:cs typeface="+mn-ea"/>
                <a:sym typeface="+mn-lt"/>
              </a:rPr>
              <a:t>Yong-Xin Liu</a:t>
            </a:r>
            <a:r>
              <a:rPr lang="pt-BR" altLang="zh-CN" sz="1400" dirty="0">
                <a:cs typeface="+mn-ea"/>
                <a:sym typeface="+mn-lt"/>
              </a:rPr>
              <a:t>, </a:t>
            </a:r>
            <a:r>
              <a:rPr lang="en-US" altLang="zh-CN" sz="1400" dirty="0">
                <a:cs typeface="+mn-ea"/>
                <a:sym typeface="+mn-lt"/>
              </a:rPr>
              <a:t>et. al</a:t>
            </a:r>
            <a:r>
              <a:rPr lang="pt-BR" altLang="zh-CN" sz="1400" dirty="0">
                <a:cs typeface="+mn-ea"/>
                <a:sym typeface="+mn-lt"/>
              </a:rPr>
              <a:t>.</a:t>
            </a:r>
            <a:r>
              <a:rPr lang="en-US" altLang="zh-CN" sz="1400" dirty="0">
                <a:cs typeface="+mn-ea"/>
                <a:sym typeface="+mn-lt"/>
              </a:rPr>
              <a:t> Root microbiota shift in rice correlates with resident time in the field and developmental stage. </a:t>
            </a:r>
            <a:r>
              <a:rPr lang="pt-BR" altLang="zh-CN" sz="1400" dirty="0">
                <a:cs typeface="+mn-ea"/>
                <a:sym typeface="+mn-lt"/>
              </a:rPr>
              <a:t> </a:t>
            </a:r>
            <a:r>
              <a:rPr lang="pt-BR" altLang="zh-CN" sz="1400" b="1" i="1" dirty="0">
                <a:cs typeface="+mn-ea"/>
                <a:sym typeface="+mn-lt"/>
              </a:rPr>
              <a:t>Science China Life Sciences</a:t>
            </a:r>
            <a:r>
              <a:rPr lang="pt-BR" altLang="zh-CN" sz="1400" dirty="0">
                <a:cs typeface="+mn-ea"/>
                <a:sym typeface="+mn-lt"/>
              </a:rPr>
              <a:t>. 2018</a:t>
            </a:r>
            <a:r>
              <a:rPr lang="en-US" altLang="zh-CN" sz="1400" dirty="0">
                <a:cs typeface="+mn-ea"/>
                <a:sym typeface="+mn-lt"/>
              </a:rPr>
              <a:t>.</a:t>
            </a:r>
            <a:r>
              <a:rPr lang="zh-CN" altLang="en-US" sz="1400" dirty="0">
                <a:cs typeface="+mn-ea"/>
                <a:sym typeface="+mn-lt"/>
              </a:rPr>
              <a:t> </a:t>
            </a:r>
            <a:r>
              <a:rPr lang="en-US" altLang="zh-CN" sz="1400" dirty="0">
                <a:cs typeface="+mn-ea"/>
                <a:sym typeface="+mn-lt"/>
              </a:rPr>
              <a:t>doi:10.1007/s11427-018-9284-4 Fig</a:t>
            </a:r>
            <a:r>
              <a:rPr lang="zh-CN" altLang="en-US" sz="1400" dirty="0">
                <a:cs typeface="+mn-ea"/>
                <a:sym typeface="+mn-lt"/>
              </a:rPr>
              <a:t> </a:t>
            </a:r>
            <a:r>
              <a:rPr lang="en-US" altLang="zh-CN" sz="1400" dirty="0">
                <a:cs typeface="+mn-ea"/>
                <a:sym typeface="+mn-lt"/>
              </a:rPr>
              <a:t>1B/C</a:t>
            </a:r>
          </a:p>
        </p:txBody>
      </p:sp>
      <p:sp>
        <p:nvSpPr>
          <p:cNvPr id="7" name="矩形 6">
            <a:extLst>
              <a:ext uri="{FF2B5EF4-FFF2-40B4-BE49-F238E27FC236}">
                <a16:creationId xmlns:a16="http://schemas.microsoft.com/office/drawing/2014/main" id="{485246FC-4A8A-4432-96EB-BC70D169D414}"/>
              </a:ext>
            </a:extLst>
          </p:cNvPr>
          <p:cNvSpPr/>
          <p:nvPr/>
        </p:nvSpPr>
        <p:spPr>
          <a:xfrm>
            <a:off x="3690917" y="5673209"/>
            <a:ext cx="5083443" cy="646331"/>
          </a:xfrm>
          <a:prstGeom prst="rect">
            <a:avLst/>
          </a:prstGeom>
        </p:spPr>
        <p:txBody>
          <a:bodyPr wrap="none">
            <a:spAutoFit/>
          </a:bodyPr>
          <a:lstStyle/>
          <a:p>
            <a:r>
              <a:rPr lang="en-US" altLang="zh-CN" dirty="0">
                <a:solidFill>
                  <a:srgbClr val="24292E"/>
                </a:solidFill>
              </a:rPr>
              <a:t>p + </a:t>
            </a:r>
            <a:r>
              <a:rPr lang="en-US" altLang="zh-CN" dirty="0" err="1">
                <a:solidFill>
                  <a:srgbClr val="24292E"/>
                </a:solidFill>
              </a:rPr>
              <a:t>scale_color_gradientn</a:t>
            </a:r>
            <a:r>
              <a:rPr lang="en-US" altLang="zh-CN" dirty="0">
                <a:solidFill>
                  <a:srgbClr val="24292E"/>
                </a:solidFill>
              </a:rPr>
              <a:t>(</a:t>
            </a:r>
            <a:r>
              <a:rPr lang="en-US" altLang="zh-CN" dirty="0" err="1">
                <a:solidFill>
                  <a:srgbClr val="E36209"/>
                </a:solidFill>
              </a:rPr>
              <a:t>colours</a:t>
            </a:r>
            <a:r>
              <a:rPr lang="en-US" altLang="zh-CN">
                <a:solidFill>
                  <a:srgbClr val="E36209"/>
                </a:solidFill>
              </a:rPr>
              <a:t> </a:t>
            </a:r>
            <a:r>
              <a:rPr lang="en-US" altLang="zh-CN">
                <a:solidFill>
                  <a:srgbClr val="D73A49"/>
                </a:solidFill>
              </a:rPr>
              <a:t>= </a:t>
            </a:r>
            <a:r>
              <a:rPr lang="en-US" altLang="zh-CN">
                <a:solidFill>
                  <a:srgbClr val="24292E"/>
                </a:solidFill>
              </a:rPr>
              <a:t>rainbow</a:t>
            </a:r>
            <a:r>
              <a:rPr lang="en-US" altLang="zh-CN" dirty="0">
                <a:solidFill>
                  <a:srgbClr val="24292E"/>
                </a:solidFill>
              </a:rPr>
              <a:t>(</a:t>
            </a:r>
            <a:r>
              <a:rPr lang="en-US" altLang="zh-CN" dirty="0">
                <a:solidFill>
                  <a:srgbClr val="005CC5"/>
                </a:solidFill>
              </a:rPr>
              <a:t>7</a:t>
            </a:r>
            <a:r>
              <a:rPr lang="en-US" altLang="zh-CN" dirty="0">
                <a:solidFill>
                  <a:srgbClr val="24292E"/>
                </a:solidFill>
              </a:rPr>
              <a:t>))</a:t>
            </a:r>
          </a:p>
          <a:p>
            <a:r>
              <a:rPr lang="en-US" altLang="zh-CN" dirty="0">
                <a:hlinkClick r:id="rId3"/>
              </a:rPr>
              <a:t>https://github.com/microbiota/Zhang2018SCLS</a:t>
            </a:r>
            <a:endParaRPr lang="zh-CN" altLang="en-US" dirty="0"/>
          </a:p>
        </p:txBody>
      </p:sp>
    </p:spTree>
    <p:extLst>
      <p:ext uri="{BB962C8B-B14F-4D97-AF65-F5344CB8AC3E}">
        <p14:creationId xmlns:p14="http://schemas.microsoft.com/office/powerpoint/2010/main" val="31702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127DEDE-F63E-48F4-B355-17080E2E404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17</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A6272823-B829-40DC-9D4F-315C1F18C99C}"/>
              </a:ext>
            </a:extLst>
          </p:cNvPr>
          <p:cNvPicPr>
            <a:picLocks noGrp="1" noChangeAspect="1"/>
          </p:cNvPicPr>
          <p:nvPr>
            <p:ph idx="1"/>
          </p:nvPr>
        </p:nvPicPr>
        <p:blipFill>
          <a:blip r:embed="rId2"/>
          <a:stretch>
            <a:fillRect/>
          </a:stretch>
        </p:blipFill>
        <p:spPr>
          <a:xfrm>
            <a:off x="561748" y="1908065"/>
            <a:ext cx="6602318" cy="4351338"/>
          </a:xfrm>
          <a:prstGeom prst="rect">
            <a:avLst/>
          </a:prstGeom>
        </p:spPr>
      </p:pic>
      <p:sp>
        <p:nvSpPr>
          <p:cNvPr id="4" name="标题 3">
            <a:extLst>
              <a:ext uri="{FF2B5EF4-FFF2-40B4-BE49-F238E27FC236}">
                <a16:creationId xmlns:a16="http://schemas.microsoft.com/office/drawing/2014/main" id="{C6BEC24F-848D-4CCB-9A69-7823724D267E}"/>
              </a:ext>
            </a:extLst>
          </p:cNvPr>
          <p:cNvSpPr>
            <a:spLocks noGrp="1"/>
          </p:cNvSpPr>
          <p:nvPr>
            <p:ph type="title"/>
          </p:nvPr>
        </p:nvSpPr>
        <p:spPr/>
        <p:txBody>
          <a:bodyPr>
            <a:normAutofit/>
          </a:bodyPr>
          <a:lstStyle/>
          <a:p>
            <a:r>
              <a:rPr lang="zh-CN" altLang="en-US" dirty="0">
                <a:latin typeface="+mn-lt"/>
                <a:ea typeface="+mn-ea"/>
                <a:cs typeface="+mn-ea"/>
                <a:sym typeface="+mn-lt"/>
              </a:rPr>
              <a:t>物种组成堆叠柱状图</a:t>
            </a:r>
          </a:p>
        </p:txBody>
      </p:sp>
      <p:sp>
        <p:nvSpPr>
          <p:cNvPr id="6" name="矩形 5">
            <a:extLst>
              <a:ext uri="{FF2B5EF4-FFF2-40B4-BE49-F238E27FC236}">
                <a16:creationId xmlns:a16="http://schemas.microsoft.com/office/drawing/2014/main" id="{E18EF45E-419D-401E-8B2C-3DD943E818DA}"/>
              </a:ext>
            </a:extLst>
          </p:cNvPr>
          <p:cNvSpPr/>
          <p:nvPr/>
        </p:nvSpPr>
        <p:spPr>
          <a:xfrm>
            <a:off x="3086751" y="6571386"/>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1f</a:t>
            </a:r>
          </a:p>
        </p:txBody>
      </p:sp>
      <p:sp>
        <p:nvSpPr>
          <p:cNvPr id="7" name="文本框 6">
            <a:extLst>
              <a:ext uri="{FF2B5EF4-FFF2-40B4-BE49-F238E27FC236}">
                <a16:creationId xmlns:a16="http://schemas.microsoft.com/office/drawing/2014/main" id="{88106F54-96C2-43AC-A862-73650B37C602}"/>
              </a:ext>
            </a:extLst>
          </p:cNvPr>
          <p:cNvSpPr txBox="1"/>
          <p:nvPr/>
        </p:nvSpPr>
        <p:spPr>
          <a:xfrm>
            <a:off x="7164066" y="1889383"/>
            <a:ext cx="4729162" cy="3785652"/>
          </a:xfrm>
          <a:prstGeom prst="rect">
            <a:avLst/>
          </a:prstGeom>
          <a:noFill/>
        </p:spPr>
        <p:txBody>
          <a:bodyPr wrap="square" rtlCol="0">
            <a:spAutoFit/>
          </a:bodyPr>
          <a:lstStyle/>
          <a:p>
            <a:r>
              <a:rPr lang="zh-CN" altLang="en-US" sz="2400" dirty="0">
                <a:cs typeface="+mn-ea"/>
                <a:sym typeface="+mn-lt"/>
              </a:rPr>
              <a:t>数据分析</a:t>
            </a:r>
            <a:endParaRPr lang="en-US" altLang="zh-CN" sz="2400" dirty="0">
              <a:cs typeface="+mn-ea"/>
              <a:sym typeface="+mn-lt"/>
            </a:endParaRPr>
          </a:p>
          <a:p>
            <a:pPr lvl="1"/>
            <a:r>
              <a:rPr lang="zh-CN" altLang="en-US" sz="2400" dirty="0">
                <a:cs typeface="+mn-ea"/>
                <a:sym typeface="+mn-lt"/>
              </a:rPr>
              <a:t>样本标准化为百分比</a:t>
            </a:r>
            <a:endParaRPr lang="en-US" altLang="zh-CN" sz="2400" dirty="0">
              <a:cs typeface="+mn-ea"/>
              <a:sym typeface="+mn-lt"/>
            </a:endParaRPr>
          </a:p>
          <a:p>
            <a:pPr lvl="1"/>
            <a:r>
              <a:rPr lang="zh-CN" altLang="en-US" sz="2400" dirty="0">
                <a:cs typeface="+mn-ea"/>
                <a:sym typeface="+mn-lt"/>
              </a:rPr>
              <a:t>按组求均值</a:t>
            </a:r>
            <a:endParaRPr lang="en-US" altLang="zh-CN" sz="2400" dirty="0">
              <a:cs typeface="+mn-ea"/>
              <a:sym typeface="+mn-lt"/>
            </a:endParaRP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geom_bar</a:t>
            </a:r>
            <a:r>
              <a:rPr lang="en-US" altLang="zh-CN" sz="2400" dirty="0">
                <a:cs typeface="+mn-ea"/>
                <a:sym typeface="+mn-lt"/>
              </a:rPr>
              <a:t>(stat = "identity") </a:t>
            </a:r>
            <a:r>
              <a:rPr lang="zh-CN" altLang="en-US" sz="2400" dirty="0">
                <a:cs typeface="+mn-ea"/>
                <a:sym typeface="+mn-lt"/>
              </a:rPr>
              <a:t>绘制堆叠柱状图</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结果表明亚种间存在的物种组成在门水平即存在差异且不同地点可重复</a:t>
            </a:r>
            <a:endParaRPr lang="en-US" altLang="zh-CN" sz="2400" dirty="0">
              <a:cs typeface="+mn-ea"/>
              <a:sym typeface="+mn-lt"/>
            </a:endParaRPr>
          </a:p>
        </p:txBody>
      </p:sp>
      <p:pic>
        <p:nvPicPr>
          <p:cNvPr id="8" name="图片 7">
            <a:extLst>
              <a:ext uri="{FF2B5EF4-FFF2-40B4-BE49-F238E27FC236}">
                <a16:creationId xmlns:a16="http://schemas.microsoft.com/office/drawing/2014/main" id="{FC97D305-1289-49E7-A605-A4A17DCF4D82}"/>
              </a:ext>
            </a:extLst>
          </p:cNvPr>
          <p:cNvPicPr>
            <a:picLocks noChangeAspect="1"/>
          </p:cNvPicPr>
          <p:nvPr/>
        </p:nvPicPr>
        <p:blipFill>
          <a:blip r:embed="rId3"/>
          <a:stretch>
            <a:fillRect/>
          </a:stretch>
        </p:blipFill>
        <p:spPr>
          <a:xfrm>
            <a:off x="1312136" y="1811118"/>
            <a:ext cx="3549231" cy="254436"/>
          </a:xfrm>
          <a:prstGeom prst="rect">
            <a:avLst/>
          </a:prstGeom>
        </p:spPr>
      </p:pic>
    </p:spTree>
    <p:extLst>
      <p:ext uri="{BB962C8B-B14F-4D97-AF65-F5344CB8AC3E}">
        <p14:creationId xmlns:p14="http://schemas.microsoft.com/office/powerpoint/2010/main" val="3313600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B79D884-0013-4ED6-B0D3-80544C5CBD63}"/>
              </a:ext>
            </a:extLst>
          </p:cNvPr>
          <p:cNvSpPr>
            <a:spLocks noGrp="1"/>
          </p:cNvSpPr>
          <p:nvPr>
            <p:ph type="ftr" sz="quarter" idx="11"/>
          </p:nvPr>
        </p:nvSpPr>
        <p:spPr/>
        <p:txBody>
          <a:bodyPr/>
          <a:lstStyle/>
          <a:p>
            <a:fld id="{F9C60500-E164-45A2-8EA2-8D6CF0F89E26}" type="slidenum">
              <a:rPr lang="zh-CN" altLang="en-US" smtClean="0"/>
              <a:pPr/>
              <a:t>18</a:t>
            </a:fld>
            <a:endParaRPr lang="zh-CN" altLang="en-US" dirty="0"/>
          </a:p>
        </p:txBody>
      </p:sp>
      <p:pic>
        <p:nvPicPr>
          <p:cNvPr id="5" name="内容占位符 4">
            <a:extLst>
              <a:ext uri="{FF2B5EF4-FFF2-40B4-BE49-F238E27FC236}">
                <a16:creationId xmlns:a16="http://schemas.microsoft.com/office/drawing/2014/main" id="{AB7CCE9C-8A84-4A6C-BF78-994FBAE1DBF7}"/>
              </a:ext>
            </a:extLst>
          </p:cNvPr>
          <p:cNvPicPr>
            <a:picLocks noGrp="1" noChangeAspect="1"/>
          </p:cNvPicPr>
          <p:nvPr>
            <p:ph idx="1"/>
          </p:nvPr>
        </p:nvPicPr>
        <p:blipFill rotWithShape="1">
          <a:blip r:embed="rId2"/>
          <a:srcRect b="48924"/>
          <a:stretch/>
        </p:blipFill>
        <p:spPr>
          <a:xfrm>
            <a:off x="491638" y="1682750"/>
            <a:ext cx="11038059" cy="4013200"/>
          </a:xfrm>
          <a:prstGeom prst="rect">
            <a:avLst/>
          </a:prstGeom>
        </p:spPr>
      </p:pic>
      <p:sp>
        <p:nvSpPr>
          <p:cNvPr id="4" name="标题 3">
            <a:extLst>
              <a:ext uri="{FF2B5EF4-FFF2-40B4-BE49-F238E27FC236}">
                <a16:creationId xmlns:a16="http://schemas.microsoft.com/office/drawing/2014/main" id="{980DD48B-39E2-447D-A7C1-414C4753A831}"/>
              </a:ext>
            </a:extLst>
          </p:cNvPr>
          <p:cNvSpPr>
            <a:spLocks noGrp="1"/>
          </p:cNvSpPr>
          <p:nvPr>
            <p:ph type="title"/>
          </p:nvPr>
        </p:nvSpPr>
        <p:spPr/>
        <p:txBody>
          <a:bodyPr/>
          <a:lstStyle/>
          <a:p>
            <a:r>
              <a:rPr lang="zh-CN" altLang="en-US" dirty="0"/>
              <a:t>冲击图展示物种组成动态变化</a:t>
            </a:r>
          </a:p>
        </p:txBody>
      </p:sp>
      <p:sp>
        <p:nvSpPr>
          <p:cNvPr id="6" name="矩形 5">
            <a:extLst>
              <a:ext uri="{FF2B5EF4-FFF2-40B4-BE49-F238E27FC236}">
                <a16:creationId xmlns:a16="http://schemas.microsoft.com/office/drawing/2014/main" id="{F76C5B10-DB46-40FB-A337-EC5452BE33B7}"/>
              </a:ext>
            </a:extLst>
          </p:cNvPr>
          <p:cNvSpPr/>
          <p:nvPr/>
        </p:nvSpPr>
        <p:spPr>
          <a:xfrm>
            <a:off x="1503251" y="6292690"/>
            <a:ext cx="8576316" cy="492443"/>
          </a:xfrm>
          <a:prstGeom prst="rect">
            <a:avLst/>
          </a:prstGeom>
        </p:spPr>
        <p:txBody>
          <a:bodyPr wrap="square">
            <a:spAutoFit/>
          </a:bodyPr>
          <a:lstStyle/>
          <a:p>
            <a:pPr algn="ctr"/>
            <a:r>
              <a:rPr lang="pt-BR" altLang="zh-CN" sz="1300" dirty="0">
                <a:cs typeface="+mn-ea"/>
                <a:sym typeface="+mn-lt"/>
                <a:hlinkClick r:id="rId3"/>
              </a:rPr>
              <a:t>Jingying Zhang, Na Zhang, </a:t>
            </a:r>
            <a:r>
              <a:rPr lang="pt-BR" altLang="zh-CN" sz="1300" b="1" dirty="0">
                <a:cs typeface="+mn-ea"/>
                <a:sym typeface="+mn-lt"/>
                <a:hlinkClick r:id="rId3"/>
              </a:rPr>
              <a:t>Yong-Xin Liu</a:t>
            </a:r>
            <a:r>
              <a:rPr lang="pt-BR" altLang="zh-CN" sz="1300" dirty="0">
                <a:cs typeface="+mn-ea"/>
                <a:sym typeface="+mn-lt"/>
                <a:hlinkClick r:id="rId3"/>
              </a:rPr>
              <a:t>, </a:t>
            </a:r>
            <a:r>
              <a:rPr lang="en-US" altLang="zh-CN" sz="1300" dirty="0">
                <a:cs typeface="+mn-ea"/>
                <a:sym typeface="+mn-lt"/>
                <a:hlinkClick r:id="rId3"/>
              </a:rPr>
              <a:t>et. al</a:t>
            </a:r>
            <a:r>
              <a:rPr lang="pt-BR" altLang="zh-CN" sz="1300" dirty="0">
                <a:cs typeface="+mn-ea"/>
                <a:sym typeface="+mn-lt"/>
                <a:hlinkClick r:id="rId3"/>
              </a:rPr>
              <a:t>.</a:t>
            </a:r>
            <a:r>
              <a:rPr lang="en-US" altLang="zh-CN" sz="1300" dirty="0">
                <a:cs typeface="+mn-ea"/>
                <a:sym typeface="+mn-lt"/>
                <a:hlinkClick r:id="rId3"/>
              </a:rPr>
              <a:t> Root microbiota shift in rice correlates with resident time in the field and developmental stage. </a:t>
            </a:r>
            <a:r>
              <a:rPr lang="pt-BR" altLang="zh-CN" sz="1300" dirty="0">
                <a:cs typeface="+mn-ea"/>
                <a:sym typeface="+mn-lt"/>
                <a:hlinkClick r:id="rId3"/>
              </a:rPr>
              <a:t> </a:t>
            </a:r>
            <a:r>
              <a:rPr lang="pt-BR" altLang="zh-CN" sz="1300" b="1" i="1" dirty="0">
                <a:cs typeface="+mn-ea"/>
                <a:sym typeface="+mn-lt"/>
                <a:hlinkClick r:id="rId3"/>
              </a:rPr>
              <a:t>Science China Life Sciences</a:t>
            </a:r>
            <a:r>
              <a:rPr lang="pt-BR" altLang="zh-CN" sz="1300" dirty="0">
                <a:cs typeface="+mn-ea"/>
                <a:sym typeface="+mn-lt"/>
                <a:hlinkClick r:id="rId3"/>
              </a:rPr>
              <a:t>. 2018</a:t>
            </a:r>
            <a:r>
              <a:rPr lang="en-US" altLang="zh-CN" sz="1300" dirty="0">
                <a:cs typeface="+mn-ea"/>
                <a:sym typeface="+mn-lt"/>
                <a:hlinkClick r:id="rId3"/>
              </a:rPr>
              <a:t>.</a:t>
            </a:r>
            <a:r>
              <a:rPr lang="zh-CN" altLang="en-US" sz="1300" dirty="0">
                <a:cs typeface="+mn-ea"/>
                <a:sym typeface="+mn-lt"/>
                <a:hlinkClick r:id="rId3"/>
              </a:rPr>
              <a:t> </a:t>
            </a:r>
            <a:r>
              <a:rPr lang="en-US" altLang="zh-CN" sz="1300" dirty="0">
                <a:cs typeface="+mn-ea"/>
                <a:sym typeface="+mn-lt"/>
                <a:hlinkClick r:id="rId3"/>
              </a:rPr>
              <a:t>doi:10.1007/s11427-018-9284-4 Fig</a:t>
            </a:r>
            <a:r>
              <a:rPr lang="zh-CN" altLang="en-US" sz="1300" dirty="0">
                <a:cs typeface="+mn-ea"/>
                <a:sym typeface="+mn-lt"/>
                <a:hlinkClick r:id="rId3"/>
              </a:rPr>
              <a:t> </a:t>
            </a:r>
            <a:r>
              <a:rPr lang="en-US" altLang="zh-CN" sz="1300" dirty="0">
                <a:cs typeface="+mn-ea"/>
                <a:sym typeface="+mn-lt"/>
                <a:hlinkClick r:id="rId3"/>
              </a:rPr>
              <a:t>1B/C</a:t>
            </a:r>
            <a:endParaRPr lang="en-US" altLang="zh-CN" sz="1300" dirty="0">
              <a:cs typeface="+mn-ea"/>
              <a:sym typeface="+mn-lt"/>
            </a:endParaRPr>
          </a:p>
        </p:txBody>
      </p:sp>
      <p:sp>
        <p:nvSpPr>
          <p:cNvPr id="7" name="矩形 6">
            <a:extLst>
              <a:ext uri="{FF2B5EF4-FFF2-40B4-BE49-F238E27FC236}">
                <a16:creationId xmlns:a16="http://schemas.microsoft.com/office/drawing/2014/main" id="{2C13C04E-1ECC-4346-9814-197B8003A5C5}"/>
              </a:ext>
            </a:extLst>
          </p:cNvPr>
          <p:cNvSpPr/>
          <p:nvPr/>
        </p:nvSpPr>
        <p:spPr>
          <a:xfrm>
            <a:off x="1238251" y="5673209"/>
            <a:ext cx="9925050" cy="646331"/>
          </a:xfrm>
          <a:prstGeom prst="rect">
            <a:avLst/>
          </a:prstGeom>
        </p:spPr>
        <p:txBody>
          <a:bodyPr wrap="square">
            <a:spAutoFit/>
          </a:bodyPr>
          <a:lstStyle/>
          <a:p>
            <a:r>
              <a:rPr lang="en-US" altLang="zh-CN" dirty="0">
                <a:solidFill>
                  <a:srgbClr val="24292E"/>
                </a:solidFill>
              </a:rPr>
              <a:t>library(</a:t>
            </a:r>
            <a:r>
              <a:rPr lang="en-US" altLang="zh-CN" dirty="0" err="1">
                <a:solidFill>
                  <a:srgbClr val="24292E"/>
                </a:solidFill>
              </a:rPr>
              <a:t>ggalluvial</a:t>
            </a:r>
            <a:r>
              <a:rPr lang="en-US" altLang="zh-CN" dirty="0">
                <a:solidFill>
                  <a:srgbClr val="24292E"/>
                </a:solidFill>
              </a:rPr>
              <a:t>)</a:t>
            </a:r>
          </a:p>
          <a:p>
            <a:r>
              <a:rPr lang="en-US" altLang="zh-CN" dirty="0">
                <a:solidFill>
                  <a:srgbClr val="24292E"/>
                </a:solidFill>
              </a:rPr>
              <a:t>p + </a:t>
            </a:r>
            <a:r>
              <a:rPr lang="en-US" altLang="zh-CN" dirty="0" err="1">
                <a:solidFill>
                  <a:srgbClr val="24292E"/>
                </a:solidFill>
              </a:rPr>
              <a:t>geom_alluvium</a:t>
            </a:r>
            <a:r>
              <a:rPr lang="en-US" altLang="zh-CN" dirty="0">
                <a:solidFill>
                  <a:srgbClr val="24292E"/>
                </a:solidFill>
              </a:rPr>
              <a:t>(</a:t>
            </a:r>
            <a:r>
              <a:rPr lang="en-US" altLang="zh-CN" dirty="0" err="1">
                <a:solidFill>
                  <a:srgbClr val="24292E"/>
                </a:solidFill>
              </a:rPr>
              <a:t>aes</a:t>
            </a:r>
            <a:r>
              <a:rPr lang="en-US" altLang="zh-CN" dirty="0">
                <a:solidFill>
                  <a:srgbClr val="24292E"/>
                </a:solidFill>
              </a:rPr>
              <a:t>(fill = </a:t>
            </a:r>
            <a:r>
              <a:rPr lang="en-US" altLang="zh-CN" dirty="0" err="1">
                <a:solidFill>
                  <a:srgbClr val="24292E"/>
                </a:solidFill>
              </a:rPr>
              <a:t>phylumpro</a:t>
            </a:r>
            <a:r>
              <a:rPr lang="en-US" altLang="zh-CN" dirty="0">
                <a:solidFill>
                  <a:srgbClr val="24292E"/>
                </a:solidFill>
              </a:rPr>
              <a:t>, </a:t>
            </a:r>
            <a:r>
              <a:rPr lang="en-US" altLang="zh-CN" dirty="0" err="1">
                <a:solidFill>
                  <a:srgbClr val="24292E"/>
                </a:solidFill>
              </a:rPr>
              <a:t>colour</a:t>
            </a:r>
            <a:r>
              <a:rPr lang="en-US" altLang="zh-CN" dirty="0">
                <a:solidFill>
                  <a:srgbClr val="24292E"/>
                </a:solidFill>
              </a:rPr>
              <a:t> = </a:t>
            </a:r>
            <a:r>
              <a:rPr lang="en-US" altLang="zh-CN" dirty="0" err="1">
                <a:solidFill>
                  <a:srgbClr val="24292E"/>
                </a:solidFill>
              </a:rPr>
              <a:t>phylumpro</a:t>
            </a:r>
            <a:r>
              <a:rPr lang="en-US" altLang="zh-CN" dirty="0">
                <a:solidFill>
                  <a:srgbClr val="24292E"/>
                </a:solidFill>
              </a:rPr>
              <a:t>), alpha = .75) </a:t>
            </a:r>
          </a:p>
        </p:txBody>
      </p:sp>
    </p:spTree>
    <p:extLst>
      <p:ext uri="{BB962C8B-B14F-4D97-AF65-F5344CB8AC3E}">
        <p14:creationId xmlns:p14="http://schemas.microsoft.com/office/powerpoint/2010/main" val="351299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A0F7F0C-F4E0-47E9-82C3-B0C11A696355}"/>
              </a:ext>
            </a:extLst>
          </p:cNvPr>
          <p:cNvSpPr>
            <a:spLocks noGrp="1"/>
          </p:cNvSpPr>
          <p:nvPr>
            <p:ph type="ftr" sz="quarter" idx="11"/>
          </p:nvPr>
        </p:nvSpPr>
        <p:spPr/>
        <p:txBody>
          <a:bodyPr/>
          <a:lstStyle/>
          <a:p>
            <a:fld id="{F9C60500-E164-45A2-8EA2-8D6CF0F89E26}" type="slidenum">
              <a:rPr lang="zh-CN" altLang="en-US" smtClean="0"/>
              <a:pPr/>
              <a:t>19</a:t>
            </a:fld>
            <a:endParaRPr lang="zh-CN" altLang="en-US" dirty="0"/>
          </a:p>
        </p:txBody>
      </p:sp>
      <p:pic>
        <p:nvPicPr>
          <p:cNvPr id="5" name="内容占位符 4">
            <a:extLst>
              <a:ext uri="{FF2B5EF4-FFF2-40B4-BE49-F238E27FC236}">
                <a16:creationId xmlns:a16="http://schemas.microsoft.com/office/drawing/2014/main" id="{1342B601-B163-464B-B2F9-DD7821DE0BCA}"/>
              </a:ext>
            </a:extLst>
          </p:cNvPr>
          <p:cNvPicPr>
            <a:picLocks noGrp="1" noChangeAspect="1"/>
          </p:cNvPicPr>
          <p:nvPr>
            <p:ph idx="1"/>
          </p:nvPr>
        </p:nvPicPr>
        <p:blipFill>
          <a:blip r:embed="rId2"/>
          <a:stretch>
            <a:fillRect/>
          </a:stretch>
        </p:blipFill>
        <p:spPr>
          <a:xfrm>
            <a:off x="4586962" y="1476119"/>
            <a:ext cx="7605038" cy="5381881"/>
          </a:xfrm>
          <a:prstGeom prst="rect">
            <a:avLst/>
          </a:prstGeom>
        </p:spPr>
      </p:pic>
      <p:sp>
        <p:nvSpPr>
          <p:cNvPr id="4" name="标题 3">
            <a:extLst>
              <a:ext uri="{FF2B5EF4-FFF2-40B4-BE49-F238E27FC236}">
                <a16:creationId xmlns:a16="http://schemas.microsoft.com/office/drawing/2014/main" id="{C64533DE-B545-4F0B-B24D-EBD646DADB21}"/>
              </a:ext>
            </a:extLst>
          </p:cNvPr>
          <p:cNvSpPr>
            <a:spLocks noGrp="1"/>
          </p:cNvSpPr>
          <p:nvPr>
            <p:ph type="title"/>
          </p:nvPr>
        </p:nvSpPr>
        <p:spPr/>
        <p:txBody>
          <a:bodyPr/>
          <a:lstStyle/>
          <a:p>
            <a:r>
              <a:rPr lang="zh-CN" altLang="en-US" dirty="0"/>
              <a:t>关于重复</a:t>
            </a:r>
          </a:p>
        </p:txBody>
      </p:sp>
      <p:sp>
        <p:nvSpPr>
          <p:cNvPr id="6" name="矩形 5">
            <a:extLst>
              <a:ext uri="{FF2B5EF4-FFF2-40B4-BE49-F238E27FC236}">
                <a16:creationId xmlns:a16="http://schemas.microsoft.com/office/drawing/2014/main" id="{3E655525-DEBA-4B50-9383-1826827253AB}"/>
              </a:ext>
            </a:extLst>
          </p:cNvPr>
          <p:cNvSpPr/>
          <p:nvPr/>
        </p:nvSpPr>
        <p:spPr>
          <a:xfrm>
            <a:off x="1631329" y="6603865"/>
            <a:ext cx="10515600" cy="276999"/>
          </a:xfrm>
          <a:prstGeom prst="rect">
            <a:avLst/>
          </a:prstGeom>
        </p:spPr>
        <p:txBody>
          <a:bodyPr wrap="square">
            <a:spAutoFit/>
          </a:bodyPr>
          <a:lstStyle/>
          <a:p>
            <a:r>
              <a:rPr lang="en-US" altLang="zh-CN" sz="1200" dirty="0">
                <a:latin typeface="Segoe UI" panose="020B0502040204020203" pitchFamily="34" charset="0"/>
              </a:rPr>
              <a:t>Durán, P.</a:t>
            </a:r>
            <a:r>
              <a:rPr lang="en-US" altLang="zh-CN" sz="1200" i="1" dirty="0">
                <a:latin typeface="Segoe UI" panose="020B0502040204020203" pitchFamily="34" charset="0"/>
              </a:rPr>
              <a:t> et al.</a:t>
            </a:r>
            <a:r>
              <a:rPr lang="en-US" altLang="zh-CN" sz="1200" dirty="0">
                <a:latin typeface="Segoe UI" panose="020B0502040204020203" pitchFamily="34" charset="0"/>
              </a:rPr>
              <a:t> Microbial Interkingdom Interactions in Roots Promote Arabidopsis Survival. </a:t>
            </a:r>
            <a:r>
              <a:rPr lang="en-US" altLang="zh-CN" sz="1200" i="1" dirty="0">
                <a:latin typeface="Segoe UI" panose="020B0502040204020203" pitchFamily="34" charset="0"/>
              </a:rPr>
              <a:t>Cell</a:t>
            </a:r>
            <a:r>
              <a:rPr lang="en-US" altLang="zh-CN" sz="1200" dirty="0">
                <a:latin typeface="Segoe UI" panose="020B0502040204020203" pitchFamily="34" charset="0"/>
              </a:rPr>
              <a:t> </a:t>
            </a:r>
            <a:r>
              <a:rPr lang="en-US" altLang="zh-CN" sz="1200" b="1" dirty="0">
                <a:latin typeface="Segoe UI" panose="020B0502040204020203" pitchFamily="34" charset="0"/>
              </a:rPr>
              <a:t>175</a:t>
            </a:r>
            <a:r>
              <a:rPr lang="en-US" altLang="zh-CN" sz="1200" dirty="0">
                <a:latin typeface="Segoe UI" panose="020B0502040204020203" pitchFamily="34" charset="0"/>
              </a:rPr>
              <a:t>, 973-983.e914, doi:10.1016/j.cell.2018.10.020 (2018).</a:t>
            </a:r>
          </a:p>
        </p:txBody>
      </p:sp>
      <p:sp>
        <p:nvSpPr>
          <p:cNvPr id="7" name="文本框 6">
            <a:extLst>
              <a:ext uri="{FF2B5EF4-FFF2-40B4-BE49-F238E27FC236}">
                <a16:creationId xmlns:a16="http://schemas.microsoft.com/office/drawing/2014/main" id="{F87F7740-2AD6-464F-9F6C-F4830AD4A970}"/>
              </a:ext>
            </a:extLst>
          </p:cNvPr>
          <p:cNvSpPr txBox="1"/>
          <p:nvPr/>
        </p:nvSpPr>
        <p:spPr>
          <a:xfrm>
            <a:off x="109229" y="2168775"/>
            <a:ext cx="4817343" cy="3416320"/>
          </a:xfrm>
          <a:prstGeom prst="rect">
            <a:avLst/>
          </a:prstGeom>
          <a:noFill/>
        </p:spPr>
        <p:txBody>
          <a:bodyPr wrap="square" rtlCol="0">
            <a:spAutoFit/>
          </a:bodyPr>
          <a:lstStyle/>
          <a:p>
            <a:pPr marL="457200" indent="-457200">
              <a:buAutoNum type="arabicPeriod"/>
            </a:pPr>
            <a:r>
              <a:rPr lang="zh-CN" altLang="en-US" sz="2400" dirty="0">
                <a:cs typeface="+mn-ea"/>
                <a:sym typeface="+mn-lt"/>
              </a:rPr>
              <a:t>多组学</a:t>
            </a:r>
            <a:endParaRPr lang="en-US" altLang="zh-CN" sz="2400" dirty="0">
              <a:cs typeface="+mn-ea"/>
              <a:sym typeface="+mn-lt"/>
            </a:endParaRPr>
          </a:p>
          <a:p>
            <a:pPr lvl="1"/>
            <a:r>
              <a:rPr lang="zh-CN" altLang="en-US" sz="2400" dirty="0">
                <a:cs typeface="+mn-ea"/>
                <a:sym typeface="+mn-lt"/>
              </a:rPr>
              <a:t>细菌、真菌、卵菌</a:t>
            </a:r>
            <a:endParaRPr lang="en-US" altLang="zh-CN" sz="2400" dirty="0">
              <a:cs typeface="+mn-ea"/>
              <a:sym typeface="+mn-lt"/>
            </a:endParaRPr>
          </a:p>
          <a:p>
            <a:pPr marL="457200" indent="-457200">
              <a:buAutoNum type="arabicPeriod"/>
            </a:pPr>
            <a:r>
              <a:rPr lang="zh-CN" altLang="en-US" sz="2400" dirty="0">
                <a:cs typeface="+mn-ea"/>
                <a:sym typeface="+mn-lt"/>
              </a:rPr>
              <a:t>多部位</a:t>
            </a:r>
            <a:endParaRPr lang="en-US" altLang="zh-CN" sz="2400" dirty="0">
              <a:cs typeface="+mn-ea"/>
              <a:sym typeface="+mn-lt"/>
            </a:endParaRPr>
          </a:p>
          <a:p>
            <a:pPr lvl="1"/>
            <a:r>
              <a:rPr lang="zh-CN" altLang="en-US" sz="2400" dirty="0">
                <a:cs typeface="+mn-ea"/>
                <a:sym typeface="+mn-lt"/>
              </a:rPr>
              <a:t>土、根表、根内</a:t>
            </a:r>
            <a:endParaRPr lang="en-US" altLang="zh-CN" sz="2400" dirty="0">
              <a:cs typeface="+mn-ea"/>
              <a:sym typeface="+mn-lt"/>
            </a:endParaRPr>
          </a:p>
          <a:p>
            <a:pPr marL="457200" indent="-457200">
              <a:buAutoNum type="arabicPeriod"/>
            </a:pPr>
            <a:r>
              <a:rPr lang="zh-CN" altLang="en-US" sz="2400" dirty="0">
                <a:cs typeface="+mn-ea"/>
                <a:sym typeface="+mn-lt"/>
              </a:rPr>
              <a:t>多地点</a:t>
            </a:r>
            <a:endParaRPr lang="en-US" altLang="zh-CN" sz="2400" dirty="0">
              <a:cs typeface="+mn-ea"/>
              <a:sym typeface="+mn-lt"/>
            </a:endParaRPr>
          </a:p>
          <a:p>
            <a:pPr lvl="1"/>
            <a:r>
              <a:rPr lang="zh-CN" altLang="en-US" sz="2400" dirty="0">
                <a:cs typeface="+mn-ea"/>
                <a:sym typeface="+mn-lt"/>
              </a:rPr>
              <a:t>德国</a:t>
            </a:r>
            <a:r>
              <a:rPr lang="en-US" altLang="zh-CN" sz="2400" dirty="0" err="1">
                <a:cs typeface="+mn-ea"/>
                <a:sym typeface="+mn-lt"/>
              </a:rPr>
              <a:t>Geyen</a:t>
            </a:r>
            <a:r>
              <a:rPr lang="zh-CN" altLang="en-US" sz="2400" dirty="0">
                <a:cs typeface="+mn-ea"/>
                <a:sym typeface="+mn-lt"/>
              </a:rPr>
              <a:t>、</a:t>
            </a:r>
            <a:r>
              <a:rPr lang="en-US" altLang="zh-CN" sz="2400" dirty="0" err="1">
                <a:cs typeface="+mn-ea"/>
                <a:sym typeface="+mn-lt"/>
              </a:rPr>
              <a:t>Pulheim</a:t>
            </a:r>
            <a:r>
              <a:rPr lang="zh-CN" altLang="en-US" sz="2400" dirty="0">
                <a:cs typeface="+mn-ea"/>
                <a:sym typeface="+mn-lt"/>
              </a:rPr>
              <a:t>、法国</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样本量</a:t>
            </a:r>
            <a:r>
              <a:rPr lang="en-US" altLang="zh-CN" sz="2400" dirty="0">
                <a:cs typeface="+mn-ea"/>
                <a:sym typeface="+mn-lt"/>
              </a:rPr>
              <a:t> = 4</a:t>
            </a:r>
            <a:r>
              <a:rPr lang="zh-CN" altLang="en-US" sz="2400" dirty="0">
                <a:cs typeface="+mn-ea"/>
                <a:sym typeface="+mn-lt"/>
              </a:rPr>
              <a:t>个生物学重复 </a:t>
            </a:r>
            <a:r>
              <a:rPr lang="en-US" altLang="zh-CN" sz="2400" dirty="0">
                <a:cs typeface="+mn-ea"/>
                <a:sym typeface="+mn-lt"/>
              </a:rPr>
              <a:t>X 3</a:t>
            </a:r>
            <a:r>
              <a:rPr lang="zh-CN" altLang="en-US" sz="2400" dirty="0">
                <a:cs typeface="+mn-ea"/>
                <a:sym typeface="+mn-lt"/>
              </a:rPr>
              <a:t>种组学 </a:t>
            </a:r>
            <a:r>
              <a:rPr lang="en-US" altLang="zh-CN" sz="2400" dirty="0">
                <a:cs typeface="+mn-ea"/>
                <a:sym typeface="+mn-lt"/>
              </a:rPr>
              <a:t>X 3</a:t>
            </a:r>
            <a:r>
              <a:rPr lang="zh-CN" altLang="en-US" sz="2400" dirty="0">
                <a:cs typeface="+mn-ea"/>
                <a:sym typeface="+mn-lt"/>
              </a:rPr>
              <a:t>个部分 </a:t>
            </a:r>
            <a:r>
              <a:rPr lang="en-US" altLang="zh-CN" sz="2400" dirty="0">
                <a:cs typeface="+mn-ea"/>
                <a:sym typeface="+mn-lt"/>
              </a:rPr>
              <a:t>X 3</a:t>
            </a:r>
            <a:r>
              <a:rPr lang="zh-CN" altLang="en-US" sz="2400" dirty="0">
                <a:cs typeface="+mn-ea"/>
                <a:sym typeface="+mn-lt"/>
              </a:rPr>
              <a:t>个地点 </a:t>
            </a:r>
            <a:r>
              <a:rPr lang="en-US" altLang="zh-CN" sz="2400" dirty="0">
                <a:cs typeface="+mn-ea"/>
                <a:sym typeface="+mn-lt"/>
              </a:rPr>
              <a:t>= 108</a:t>
            </a:r>
          </a:p>
        </p:txBody>
      </p:sp>
      <p:sp>
        <p:nvSpPr>
          <p:cNvPr id="8" name="矩形 7">
            <a:extLst>
              <a:ext uri="{FF2B5EF4-FFF2-40B4-BE49-F238E27FC236}">
                <a16:creationId xmlns:a16="http://schemas.microsoft.com/office/drawing/2014/main" id="{507CEDDB-8D3B-40AB-8465-36D4EBA8019C}"/>
              </a:ext>
            </a:extLst>
          </p:cNvPr>
          <p:cNvSpPr/>
          <p:nvPr/>
        </p:nvSpPr>
        <p:spPr>
          <a:xfrm>
            <a:off x="0" y="5801574"/>
            <a:ext cx="4817344" cy="369332"/>
          </a:xfrm>
          <a:prstGeom prst="rect">
            <a:avLst/>
          </a:prstGeom>
        </p:spPr>
        <p:txBody>
          <a:bodyPr wrap="none">
            <a:spAutoFit/>
          </a:bodyPr>
          <a:lstStyle/>
          <a:p>
            <a:r>
              <a:rPr lang="en-US" altLang="zh-CN" dirty="0">
                <a:solidFill>
                  <a:srgbClr val="0366D6"/>
                </a:solidFill>
                <a:latin typeface="-apple-system"/>
                <a:hlinkClick r:id="rId3"/>
              </a:rPr>
              <a:t>Cell </a:t>
            </a:r>
            <a:r>
              <a:rPr lang="zh-CN" altLang="en-US" dirty="0">
                <a:solidFill>
                  <a:srgbClr val="0366D6"/>
                </a:solidFill>
                <a:latin typeface="-apple-system"/>
                <a:hlinkClick r:id="rId3"/>
              </a:rPr>
              <a:t>：根部微生物跨界的互作促进拟南芥生存</a:t>
            </a:r>
            <a:endParaRPr lang="zh-CN" altLang="en-US" b="0" i="0" dirty="0">
              <a:solidFill>
                <a:srgbClr val="24292E"/>
              </a:solidFill>
              <a:effectLst/>
              <a:latin typeface="-apple-system"/>
            </a:endParaRPr>
          </a:p>
        </p:txBody>
      </p:sp>
    </p:spTree>
    <p:extLst>
      <p:ext uri="{BB962C8B-B14F-4D97-AF65-F5344CB8AC3E}">
        <p14:creationId xmlns:p14="http://schemas.microsoft.com/office/powerpoint/2010/main" val="4057336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02241C4-A98C-4E68-9A11-F3725B7E4594}"/>
              </a:ext>
            </a:extLst>
          </p:cNvPr>
          <p:cNvSpPr>
            <a:spLocks noGrp="1"/>
          </p:cNvSpPr>
          <p:nvPr>
            <p:ph type="ftr" sz="quarter" idx="11"/>
          </p:nvPr>
        </p:nvSpPr>
        <p:spPr/>
        <p:txBody>
          <a:bodyPr/>
          <a:lstStyle/>
          <a:p>
            <a:fld id="{F9C60500-E164-45A2-8EA2-8D6CF0F89E26}" type="slidenum">
              <a:rPr lang="zh-CN" altLang="en-US" smtClean="0"/>
              <a:pPr/>
              <a:t>2</a:t>
            </a:fld>
            <a:endParaRPr lang="zh-CN" altLang="en-US" dirty="0"/>
          </a:p>
        </p:txBody>
      </p:sp>
      <p:sp>
        <p:nvSpPr>
          <p:cNvPr id="3" name="内容占位符 2">
            <a:extLst>
              <a:ext uri="{FF2B5EF4-FFF2-40B4-BE49-F238E27FC236}">
                <a16:creationId xmlns:a16="http://schemas.microsoft.com/office/drawing/2014/main" id="{25F32CC3-85E7-446A-A963-5B33DE283743}"/>
              </a:ext>
            </a:extLst>
          </p:cNvPr>
          <p:cNvSpPr>
            <a:spLocks noGrp="1"/>
          </p:cNvSpPr>
          <p:nvPr>
            <p:ph idx="1"/>
          </p:nvPr>
        </p:nvSpPr>
        <p:spPr/>
        <p:txBody>
          <a:bodyPr/>
          <a:lstStyle/>
          <a:p>
            <a:r>
              <a:rPr lang="zh-CN" altLang="en-US" dirty="0"/>
              <a:t>组学</a:t>
            </a:r>
            <a:r>
              <a:rPr lang="en-US" altLang="zh-CN" dirty="0"/>
              <a:t>(Omics)</a:t>
            </a:r>
            <a:r>
              <a:rPr lang="zh-CN" altLang="en-US" dirty="0"/>
              <a:t>主要包括基因组学（</a:t>
            </a:r>
            <a:r>
              <a:rPr lang="en-US" altLang="zh-CN" dirty="0"/>
              <a:t>Genomics</a:t>
            </a:r>
            <a:r>
              <a:rPr lang="zh-CN" altLang="en-US" dirty="0"/>
              <a:t>），转录组学</a:t>
            </a:r>
            <a:r>
              <a:rPr lang="en-US" altLang="zh-CN" dirty="0"/>
              <a:t>(transcriptomics</a:t>
            </a:r>
            <a:r>
              <a:rPr lang="zh-CN" altLang="en-US" dirty="0"/>
              <a:t>），蛋白组学（</a:t>
            </a:r>
            <a:r>
              <a:rPr lang="en-US" altLang="zh-CN" dirty="0" err="1"/>
              <a:t>Proteinomics</a:t>
            </a:r>
            <a:r>
              <a:rPr lang="zh-CN" altLang="en-US" dirty="0"/>
              <a:t>），代谢组学（</a:t>
            </a:r>
            <a:r>
              <a:rPr lang="en-US" altLang="zh-CN" dirty="0"/>
              <a:t>Metabolomics</a:t>
            </a:r>
            <a:r>
              <a:rPr lang="zh-CN" altLang="en-US" dirty="0"/>
              <a:t>），脂类组学（</a:t>
            </a:r>
            <a:r>
              <a:rPr lang="en-US" altLang="zh-CN" dirty="0" err="1"/>
              <a:t>lipidomics</a:t>
            </a:r>
            <a:r>
              <a:rPr lang="zh-CN" altLang="en-US" dirty="0"/>
              <a:t>）， 免疫组学（</a:t>
            </a:r>
            <a:r>
              <a:rPr lang="en-US" altLang="zh-CN" dirty="0" err="1"/>
              <a:t>Immunomics</a:t>
            </a:r>
            <a:r>
              <a:rPr lang="zh-CN" altLang="en-US" dirty="0"/>
              <a:t>），糖组学（</a:t>
            </a:r>
            <a:r>
              <a:rPr lang="en-US" altLang="zh-CN" dirty="0" err="1"/>
              <a:t>glycomics</a:t>
            </a:r>
            <a:r>
              <a:rPr lang="en-US" altLang="zh-CN" dirty="0"/>
              <a:t> </a:t>
            </a:r>
            <a:r>
              <a:rPr lang="zh-CN" altLang="en-US" dirty="0"/>
              <a:t>）， </a:t>
            </a:r>
            <a:r>
              <a:rPr lang="en-US" altLang="zh-CN" dirty="0"/>
              <a:t>RNA</a:t>
            </a:r>
            <a:r>
              <a:rPr lang="zh-CN" altLang="en-US" dirty="0"/>
              <a:t>组学</a:t>
            </a:r>
            <a:r>
              <a:rPr lang="en-US" altLang="zh-CN" dirty="0"/>
              <a:t>(</a:t>
            </a:r>
            <a:r>
              <a:rPr lang="en-US" altLang="zh-CN" dirty="0" err="1"/>
              <a:t>RNomics</a:t>
            </a:r>
            <a:r>
              <a:rPr lang="en-US" altLang="zh-CN" dirty="0"/>
              <a:t>)</a:t>
            </a:r>
            <a:r>
              <a:rPr lang="zh-CN" altLang="en-US" dirty="0"/>
              <a:t>学，影像组学（</a:t>
            </a:r>
            <a:r>
              <a:rPr lang="en-US" altLang="zh-CN" dirty="0"/>
              <a:t>Radiomics</a:t>
            </a:r>
            <a:r>
              <a:rPr lang="zh-CN" altLang="en-US" dirty="0"/>
              <a:t>），超声组学（</a:t>
            </a:r>
            <a:r>
              <a:rPr lang="en-US" altLang="zh-CN" dirty="0" err="1"/>
              <a:t>Ultrasomics</a:t>
            </a:r>
            <a:r>
              <a:rPr lang="zh-CN" altLang="en-US" dirty="0"/>
              <a:t>）等。</a:t>
            </a:r>
            <a:endParaRPr lang="en-US" altLang="zh-CN" dirty="0"/>
          </a:p>
          <a:p>
            <a:r>
              <a:rPr lang="en-US" altLang="zh-CN" dirty="0"/>
              <a:t>Omics</a:t>
            </a:r>
            <a:r>
              <a:rPr lang="zh-CN" altLang="en-US" dirty="0"/>
              <a:t>是组学的英文称谓，它的词根</a:t>
            </a:r>
            <a:r>
              <a:rPr lang="en-US" altLang="zh-CN" dirty="0"/>
              <a:t>'-</a:t>
            </a:r>
            <a:r>
              <a:rPr lang="en-US" altLang="zh-CN" dirty="0" err="1"/>
              <a:t>ome</a:t>
            </a:r>
            <a:r>
              <a:rPr lang="en-US" altLang="zh-CN" dirty="0"/>
              <a:t>'</a:t>
            </a:r>
            <a:r>
              <a:rPr lang="zh-CN" altLang="en-US" dirty="0"/>
              <a:t>英译是一些种类个体的系统集合，例如</a:t>
            </a:r>
            <a:r>
              <a:rPr lang="en-US" altLang="zh-CN" dirty="0"/>
              <a:t>Genome</a:t>
            </a:r>
            <a:r>
              <a:rPr lang="zh-CN" altLang="en-US" dirty="0"/>
              <a:t>（基因组）是构成生物体所有基因的组合，基因组学（</a:t>
            </a:r>
            <a:r>
              <a:rPr lang="en-US" altLang="zh-CN" dirty="0"/>
              <a:t>Genomics</a:t>
            </a:r>
            <a:r>
              <a:rPr lang="zh-CN" altLang="en-US" dirty="0"/>
              <a:t>）这门学科就是研究这些基因以及这些基因间的关系。</a:t>
            </a:r>
          </a:p>
        </p:txBody>
      </p:sp>
      <p:sp>
        <p:nvSpPr>
          <p:cNvPr id="4" name="标题 3">
            <a:extLst>
              <a:ext uri="{FF2B5EF4-FFF2-40B4-BE49-F238E27FC236}">
                <a16:creationId xmlns:a16="http://schemas.microsoft.com/office/drawing/2014/main" id="{156F6649-2819-4FA8-840F-385AD2C6579E}"/>
              </a:ext>
            </a:extLst>
          </p:cNvPr>
          <p:cNvSpPr>
            <a:spLocks noGrp="1"/>
          </p:cNvSpPr>
          <p:nvPr>
            <p:ph type="title"/>
          </p:nvPr>
        </p:nvSpPr>
        <p:spPr/>
        <p:txBody>
          <a:bodyPr/>
          <a:lstStyle/>
          <a:p>
            <a:r>
              <a:rPr lang="zh-CN" altLang="en-US" dirty="0"/>
              <a:t>什么是组学？</a:t>
            </a:r>
          </a:p>
        </p:txBody>
      </p:sp>
      <p:sp>
        <p:nvSpPr>
          <p:cNvPr id="5" name="矩形 4">
            <a:extLst>
              <a:ext uri="{FF2B5EF4-FFF2-40B4-BE49-F238E27FC236}">
                <a16:creationId xmlns:a16="http://schemas.microsoft.com/office/drawing/2014/main" id="{35B49981-090E-425C-B4AD-D2433765095F}"/>
              </a:ext>
            </a:extLst>
          </p:cNvPr>
          <p:cNvSpPr/>
          <p:nvPr/>
        </p:nvSpPr>
        <p:spPr>
          <a:xfrm>
            <a:off x="6391518" y="6356350"/>
            <a:ext cx="3583032" cy="369332"/>
          </a:xfrm>
          <a:prstGeom prst="rect">
            <a:avLst/>
          </a:prstGeom>
        </p:spPr>
        <p:txBody>
          <a:bodyPr wrap="none">
            <a:spAutoFit/>
          </a:bodyPr>
          <a:lstStyle/>
          <a:p>
            <a:r>
              <a:rPr lang="en-US" altLang="zh-CN" dirty="0">
                <a:hlinkClick r:id="rId2"/>
              </a:rPr>
              <a:t>https://baike.baidu.com/item/</a:t>
            </a:r>
            <a:r>
              <a:rPr lang="zh-CN" altLang="en-US" dirty="0">
                <a:hlinkClick r:id="rId2"/>
              </a:rPr>
              <a:t>组学</a:t>
            </a:r>
            <a:endParaRPr lang="zh-CN" altLang="en-US" dirty="0"/>
          </a:p>
        </p:txBody>
      </p:sp>
    </p:spTree>
    <p:extLst>
      <p:ext uri="{BB962C8B-B14F-4D97-AF65-F5344CB8AC3E}">
        <p14:creationId xmlns:p14="http://schemas.microsoft.com/office/powerpoint/2010/main" val="208135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1D4C02B-2867-437F-A330-9EFBA2F84311}"/>
              </a:ext>
            </a:extLst>
          </p:cNvPr>
          <p:cNvSpPr>
            <a:spLocks noGrp="1"/>
          </p:cNvSpPr>
          <p:nvPr>
            <p:ph type="ftr" sz="quarter" idx="11"/>
          </p:nvPr>
        </p:nvSpPr>
        <p:spPr/>
        <p:txBody>
          <a:bodyPr/>
          <a:lstStyle/>
          <a:p>
            <a:fld id="{F9C60500-E164-45A2-8EA2-8D6CF0F89E26}" type="slidenum">
              <a:rPr lang="zh-CN" altLang="en-US" smtClean="0"/>
              <a:pPr/>
              <a:t>20</a:t>
            </a:fld>
            <a:endParaRPr lang="zh-CN" altLang="en-US" dirty="0"/>
          </a:p>
        </p:txBody>
      </p:sp>
      <p:pic>
        <p:nvPicPr>
          <p:cNvPr id="6" name="内容占位符 5">
            <a:extLst>
              <a:ext uri="{FF2B5EF4-FFF2-40B4-BE49-F238E27FC236}">
                <a16:creationId xmlns:a16="http://schemas.microsoft.com/office/drawing/2014/main" id="{A19513FE-8313-4164-8D8B-D37308B98F3B}"/>
              </a:ext>
            </a:extLst>
          </p:cNvPr>
          <p:cNvPicPr>
            <a:picLocks noGrp="1" noChangeAspect="1"/>
          </p:cNvPicPr>
          <p:nvPr>
            <p:ph idx="1"/>
          </p:nvPr>
        </p:nvPicPr>
        <p:blipFill>
          <a:blip r:embed="rId2"/>
          <a:stretch>
            <a:fillRect/>
          </a:stretch>
        </p:blipFill>
        <p:spPr>
          <a:xfrm>
            <a:off x="4110715" y="1776720"/>
            <a:ext cx="7903416" cy="3600298"/>
          </a:xfrm>
          <a:prstGeom prst="rect">
            <a:avLst/>
          </a:prstGeom>
        </p:spPr>
      </p:pic>
      <p:sp>
        <p:nvSpPr>
          <p:cNvPr id="4" name="标题 3">
            <a:extLst>
              <a:ext uri="{FF2B5EF4-FFF2-40B4-BE49-F238E27FC236}">
                <a16:creationId xmlns:a16="http://schemas.microsoft.com/office/drawing/2014/main" id="{BFF82633-2D07-4DF3-ACCA-8CC09FDD5728}"/>
              </a:ext>
            </a:extLst>
          </p:cNvPr>
          <p:cNvSpPr>
            <a:spLocks noGrp="1"/>
          </p:cNvSpPr>
          <p:nvPr>
            <p:ph type="title"/>
          </p:nvPr>
        </p:nvSpPr>
        <p:spPr/>
        <p:txBody>
          <a:bodyPr/>
          <a:lstStyle/>
          <a:p>
            <a:r>
              <a:rPr lang="zh-CN" altLang="en-US" dirty="0"/>
              <a:t>重复之时间点</a:t>
            </a:r>
          </a:p>
        </p:txBody>
      </p:sp>
      <p:sp>
        <p:nvSpPr>
          <p:cNvPr id="5" name="矩形 4">
            <a:extLst>
              <a:ext uri="{FF2B5EF4-FFF2-40B4-BE49-F238E27FC236}">
                <a16:creationId xmlns:a16="http://schemas.microsoft.com/office/drawing/2014/main" id="{A26CB97B-D9D7-4ED9-81F9-A8B85C080A2B}"/>
              </a:ext>
            </a:extLst>
          </p:cNvPr>
          <p:cNvSpPr/>
          <p:nvPr/>
        </p:nvSpPr>
        <p:spPr>
          <a:xfrm>
            <a:off x="617576" y="5646052"/>
            <a:ext cx="3155031" cy="369332"/>
          </a:xfrm>
          <a:prstGeom prst="rect">
            <a:avLst/>
          </a:prstGeom>
        </p:spPr>
        <p:txBody>
          <a:bodyPr wrap="none">
            <a:spAutoFit/>
          </a:bodyPr>
          <a:lstStyle/>
          <a:p>
            <a:r>
              <a:rPr lang="en-US" altLang="zh-CN" dirty="0">
                <a:solidFill>
                  <a:srgbClr val="0366D6"/>
                </a:solidFill>
                <a:latin typeface="-apple-system"/>
                <a:hlinkClick r:id="rId3"/>
              </a:rPr>
              <a:t>3</a:t>
            </a:r>
            <a:r>
              <a:rPr lang="zh-CN" altLang="en-US" dirty="0">
                <a:solidFill>
                  <a:srgbClr val="0366D6"/>
                </a:solidFill>
                <a:latin typeface="-apple-system"/>
                <a:hlinkClick r:id="rId3"/>
              </a:rPr>
              <a:t>分和</a:t>
            </a:r>
            <a:r>
              <a:rPr lang="en-US" altLang="zh-CN" dirty="0">
                <a:solidFill>
                  <a:srgbClr val="0366D6"/>
                </a:solidFill>
                <a:latin typeface="-apple-system"/>
                <a:hlinkClick r:id="rId3"/>
              </a:rPr>
              <a:t>30</a:t>
            </a:r>
            <a:r>
              <a:rPr lang="zh-CN" altLang="en-US" dirty="0">
                <a:solidFill>
                  <a:srgbClr val="0366D6"/>
                </a:solidFill>
                <a:latin typeface="-apple-system"/>
                <a:hlinkClick r:id="rId3"/>
              </a:rPr>
              <a:t>分文章差距在哪里？</a:t>
            </a:r>
            <a:endParaRPr lang="zh-CN" altLang="en-US" b="0" i="0" dirty="0">
              <a:solidFill>
                <a:srgbClr val="24292E"/>
              </a:solidFill>
              <a:effectLst/>
              <a:latin typeface="-apple-system"/>
            </a:endParaRPr>
          </a:p>
        </p:txBody>
      </p:sp>
      <p:sp>
        <p:nvSpPr>
          <p:cNvPr id="8" name="文本框 7">
            <a:extLst>
              <a:ext uri="{FF2B5EF4-FFF2-40B4-BE49-F238E27FC236}">
                <a16:creationId xmlns:a16="http://schemas.microsoft.com/office/drawing/2014/main" id="{82BAEDA6-BFEA-4078-B770-D27188E2426E}"/>
              </a:ext>
            </a:extLst>
          </p:cNvPr>
          <p:cNvSpPr txBox="1"/>
          <p:nvPr/>
        </p:nvSpPr>
        <p:spPr>
          <a:xfrm>
            <a:off x="418014" y="1860400"/>
            <a:ext cx="3155031" cy="3785652"/>
          </a:xfrm>
          <a:prstGeom prst="rect">
            <a:avLst/>
          </a:prstGeom>
          <a:noFill/>
        </p:spPr>
        <p:txBody>
          <a:bodyPr wrap="square" rtlCol="0">
            <a:spAutoFit/>
          </a:bodyPr>
          <a:lstStyle/>
          <a:p>
            <a:pPr algn="ctr"/>
            <a:r>
              <a:rPr lang="zh-CN" altLang="en-US" sz="2400" dirty="0">
                <a:cs typeface="+mn-ea"/>
                <a:sym typeface="+mn-lt"/>
              </a:rPr>
              <a:t>一年内连续采样</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三分法：旱季、雨季、旱季</a:t>
            </a:r>
            <a:r>
              <a:rPr lang="en-US" altLang="zh-CN" sz="2400" dirty="0">
                <a:cs typeface="+mn-ea"/>
                <a:sym typeface="+mn-lt"/>
              </a:rPr>
              <a:t>(</a:t>
            </a:r>
            <a:r>
              <a:rPr lang="zh-CN" altLang="en-US" sz="2400" dirty="0">
                <a:cs typeface="+mn-ea"/>
                <a:sym typeface="+mn-lt"/>
              </a:rPr>
              <a:t>冬</a:t>
            </a:r>
            <a:r>
              <a:rPr lang="en-US" altLang="zh-CN" sz="2400" dirty="0">
                <a:cs typeface="+mn-ea"/>
                <a:sym typeface="+mn-lt"/>
              </a:rPr>
              <a:t>-</a:t>
            </a:r>
            <a:r>
              <a:rPr lang="zh-CN" altLang="en-US" sz="2400" dirty="0">
                <a:cs typeface="+mn-ea"/>
                <a:sym typeface="+mn-lt"/>
              </a:rPr>
              <a:t>夏</a:t>
            </a:r>
            <a:r>
              <a:rPr lang="en-US" altLang="zh-CN" sz="2400" dirty="0">
                <a:cs typeface="+mn-ea"/>
                <a:sym typeface="+mn-lt"/>
              </a:rPr>
              <a:t>-</a:t>
            </a:r>
            <a:r>
              <a:rPr lang="zh-CN" altLang="en-US" sz="2400" dirty="0">
                <a:cs typeface="+mn-ea"/>
                <a:sym typeface="+mn-lt"/>
              </a:rPr>
              <a:t>冬</a:t>
            </a:r>
            <a:r>
              <a:rPr lang="en-US" altLang="zh-CN" sz="2400" dirty="0">
                <a:cs typeface="+mn-ea"/>
                <a:sym typeface="+mn-lt"/>
              </a:rPr>
              <a:t>)</a:t>
            </a:r>
          </a:p>
          <a:p>
            <a:endParaRPr lang="en-US" altLang="zh-CN" sz="2400" dirty="0">
              <a:cs typeface="+mn-ea"/>
              <a:sym typeface="+mn-lt"/>
            </a:endParaRPr>
          </a:p>
          <a:p>
            <a:r>
              <a:rPr lang="zh-CN" altLang="en-US" sz="2400" dirty="0">
                <a:cs typeface="+mn-ea"/>
                <a:sym typeface="+mn-lt"/>
              </a:rPr>
              <a:t>五分法：</a:t>
            </a:r>
            <a:r>
              <a:rPr lang="en-US" altLang="zh-CN" sz="2400" dirty="0">
                <a:cs typeface="+mn-ea"/>
                <a:sym typeface="+mn-lt"/>
              </a:rPr>
              <a:t>(</a:t>
            </a:r>
            <a:r>
              <a:rPr lang="zh-CN" altLang="en-US" sz="2400" dirty="0">
                <a:cs typeface="+mn-ea"/>
                <a:sym typeface="+mn-lt"/>
              </a:rPr>
              <a:t>冬、春、夏、秋、冬</a:t>
            </a:r>
            <a:r>
              <a:rPr lang="en-US" altLang="zh-CN" sz="2400" dirty="0">
                <a:cs typeface="+mn-ea"/>
                <a:sym typeface="+mn-lt"/>
              </a:rPr>
              <a:t>)</a:t>
            </a:r>
          </a:p>
          <a:p>
            <a:endParaRPr lang="en-US" altLang="zh-CN" sz="2400" dirty="0">
              <a:cs typeface="+mn-ea"/>
              <a:sym typeface="+mn-lt"/>
            </a:endParaRPr>
          </a:p>
          <a:p>
            <a:r>
              <a:rPr lang="zh-CN" altLang="en-US" sz="2400" dirty="0">
                <a:cs typeface="+mn-ea"/>
                <a:sym typeface="+mn-lt"/>
              </a:rPr>
              <a:t>样本量</a:t>
            </a:r>
            <a:r>
              <a:rPr lang="en-US" altLang="zh-CN" sz="2400" dirty="0">
                <a:cs typeface="+mn-ea"/>
                <a:sym typeface="+mn-lt"/>
              </a:rPr>
              <a:t> = 41 + 19 + 58 + 30 + 40 = 188</a:t>
            </a:r>
          </a:p>
        </p:txBody>
      </p:sp>
      <p:sp>
        <p:nvSpPr>
          <p:cNvPr id="9" name="矩形 8">
            <a:extLst>
              <a:ext uri="{FF2B5EF4-FFF2-40B4-BE49-F238E27FC236}">
                <a16:creationId xmlns:a16="http://schemas.microsoft.com/office/drawing/2014/main" id="{6443AD2C-8584-416F-8ABA-E3784254344A}"/>
              </a:ext>
            </a:extLst>
          </p:cNvPr>
          <p:cNvSpPr/>
          <p:nvPr/>
        </p:nvSpPr>
        <p:spPr>
          <a:xfrm>
            <a:off x="5218546" y="5553719"/>
            <a:ext cx="6096000" cy="461665"/>
          </a:xfrm>
          <a:prstGeom prst="rect">
            <a:avLst/>
          </a:prstGeom>
        </p:spPr>
        <p:txBody>
          <a:bodyPr>
            <a:spAutoFit/>
          </a:bodyPr>
          <a:lstStyle/>
          <a:p>
            <a:r>
              <a:rPr lang="en-US" altLang="zh-CN" sz="1200" dirty="0">
                <a:latin typeface="Segoe UI" panose="020B0502040204020203" pitchFamily="34" charset="0"/>
              </a:rPr>
              <a:t>Smits, S. A.</a:t>
            </a:r>
            <a:r>
              <a:rPr lang="en-US" altLang="zh-CN" sz="1200" i="1" dirty="0">
                <a:latin typeface="Segoe UI" panose="020B0502040204020203" pitchFamily="34" charset="0"/>
              </a:rPr>
              <a:t> et al.</a:t>
            </a:r>
            <a:r>
              <a:rPr lang="en-US" altLang="zh-CN" sz="1200" dirty="0">
                <a:latin typeface="Segoe UI" panose="020B0502040204020203" pitchFamily="34" charset="0"/>
              </a:rPr>
              <a:t> Seasonal cycling in the gut microbiome of the </a:t>
            </a:r>
            <a:r>
              <a:rPr lang="en-US" altLang="zh-CN" sz="1200" dirty="0" err="1">
                <a:latin typeface="Segoe UI" panose="020B0502040204020203" pitchFamily="34" charset="0"/>
              </a:rPr>
              <a:t>Hadza</a:t>
            </a:r>
            <a:r>
              <a:rPr lang="en-US" altLang="zh-CN" sz="1200" dirty="0">
                <a:latin typeface="Segoe UI" panose="020B0502040204020203" pitchFamily="34" charset="0"/>
              </a:rPr>
              <a:t> hunter-gatherers of Tanzania. </a:t>
            </a:r>
            <a:r>
              <a:rPr lang="en-US" altLang="zh-CN" sz="1200" i="1" dirty="0">
                <a:latin typeface="Segoe UI" panose="020B0502040204020203" pitchFamily="34" charset="0"/>
              </a:rPr>
              <a:t>Science</a:t>
            </a:r>
            <a:r>
              <a:rPr lang="en-US" altLang="zh-CN" sz="1200" dirty="0">
                <a:latin typeface="Segoe UI" panose="020B0502040204020203" pitchFamily="34" charset="0"/>
              </a:rPr>
              <a:t> </a:t>
            </a:r>
            <a:r>
              <a:rPr lang="en-US" altLang="zh-CN" sz="1200" b="1" dirty="0">
                <a:latin typeface="Segoe UI" panose="020B0502040204020203" pitchFamily="34" charset="0"/>
              </a:rPr>
              <a:t>357</a:t>
            </a:r>
            <a:r>
              <a:rPr lang="en-US" altLang="zh-CN" sz="1200" dirty="0">
                <a:latin typeface="Segoe UI" panose="020B0502040204020203" pitchFamily="34" charset="0"/>
              </a:rPr>
              <a:t>, 802-806, doi:10.1126/science.aan4834 (2017).</a:t>
            </a:r>
          </a:p>
        </p:txBody>
      </p:sp>
    </p:spTree>
    <p:extLst>
      <p:ext uri="{BB962C8B-B14F-4D97-AF65-F5344CB8AC3E}">
        <p14:creationId xmlns:p14="http://schemas.microsoft.com/office/powerpoint/2010/main" val="3378020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21</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p:txBody>
          <a:bodyPr>
            <a:normAutofit/>
          </a:bodyPr>
          <a:lstStyle/>
          <a:p>
            <a:r>
              <a:rPr lang="zh-CN" altLang="en-US" dirty="0">
                <a:solidFill>
                  <a:schemeClr val="bg1">
                    <a:lumMod val="50000"/>
                  </a:schemeClr>
                </a:solidFill>
                <a:latin typeface="+mn-lt"/>
                <a:ea typeface="+mn-ea"/>
                <a:cs typeface="+mn-ea"/>
                <a:sym typeface="+mn-lt"/>
              </a:rPr>
              <a:t>整体概述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材料地图和</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或实验设计</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样本概述：</a:t>
            </a:r>
            <a:r>
              <a:rPr lang="en-US" altLang="zh-CN" dirty="0">
                <a:solidFill>
                  <a:schemeClr val="bg1">
                    <a:lumMod val="50000"/>
                  </a:schemeClr>
                </a:solidFill>
                <a:cs typeface="+mn-ea"/>
                <a:sym typeface="+mn-lt"/>
              </a:rPr>
              <a:t>α</a:t>
            </a:r>
            <a:r>
              <a:rPr lang="zh-CN" altLang="en-US" dirty="0">
                <a:solidFill>
                  <a:schemeClr val="bg1">
                    <a:lumMod val="50000"/>
                  </a:schemeClr>
                </a:solidFill>
                <a:cs typeface="+mn-ea"/>
                <a:sym typeface="+mn-lt"/>
              </a:rPr>
              <a:t>多样性箱线图、</a:t>
            </a:r>
            <a:r>
              <a:rPr lang="en-US" altLang="zh-CN" dirty="0">
                <a:solidFill>
                  <a:schemeClr val="bg1">
                    <a:lumMod val="50000"/>
                  </a:schemeClr>
                </a:solidFill>
                <a:cs typeface="+mn-ea"/>
                <a:sym typeface="+mn-lt"/>
              </a:rPr>
              <a:t>β</a:t>
            </a:r>
            <a:r>
              <a:rPr lang="zh-CN" altLang="en-US" dirty="0">
                <a:solidFill>
                  <a:schemeClr val="bg1">
                    <a:lumMod val="50000"/>
                  </a:schemeClr>
                </a:solidFill>
                <a:cs typeface="+mn-ea"/>
                <a:sym typeface="+mn-lt"/>
              </a:rPr>
              <a:t>多样性</a:t>
            </a:r>
            <a:r>
              <a:rPr lang="en-US" altLang="zh-CN" dirty="0" err="1">
                <a:solidFill>
                  <a:schemeClr val="bg1">
                    <a:lumMod val="50000"/>
                  </a:schemeClr>
                </a:solidFill>
                <a:cs typeface="+mn-ea"/>
                <a:sym typeface="+mn-lt"/>
              </a:rPr>
              <a:t>PCoA</a:t>
            </a:r>
            <a:r>
              <a:rPr lang="zh-CN" altLang="en-US" dirty="0">
                <a:solidFill>
                  <a:schemeClr val="bg1">
                    <a:lumMod val="50000"/>
                  </a:schemeClr>
                </a:solidFill>
                <a:cs typeface="+mn-ea"/>
                <a:sym typeface="+mn-lt"/>
              </a:rPr>
              <a:t>散点图、物种组成柱状图</a:t>
            </a:r>
            <a:endParaRPr lang="en-US" altLang="zh-CN" dirty="0">
              <a:solidFill>
                <a:schemeClr val="bg1">
                  <a:lumMod val="50000"/>
                </a:schemeClr>
              </a:solidFill>
              <a:cs typeface="+mn-ea"/>
              <a:sym typeface="+mn-lt"/>
            </a:endParaRPr>
          </a:p>
          <a:p>
            <a:r>
              <a:rPr lang="zh-CN" altLang="en-US" dirty="0">
                <a:latin typeface="+mn-lt"/>
                <a:ea typeface="+mn-ea"/>
                <a:cs typeface="+mn-ea"/>
                <a:sym typeface="+mn-lt"/>
              </a:rPr>
              <a:t>细节展示</a:t>
            </a:r>
            <a:endParaRPr lang="en-US" altLang="zh-CN" dirty="0">
              <a:latin typeface="+mn-lt"/>
              <a:ea typeface="+mn-ea"/>
              <a:cs typeface="+mn-ea"/>
              <a:sym typeface="+mn-lt"/>
            </a:endParaRPr>
          </a:p>
          <a:p>
            <a:pPr lvl="1"/>
            <a:r>
              <a:rPr lang="zh-CN" altLang="en-US" dirty="0">
                <a:cs typeface="+mn-ea"/>
                <a:sym typeface="+mn-lt"/>
              </a:rPr>
              <a:t>物种组间差异：曼哈顿图、韦恩图</a:t>
            </a:r>
            <a:endParaRPr lang="en-US" altLang="zh-CN" dirty="0">
              <a:cs typeface="+mn-ea"/>
              <a:sym typeface="+mn-lt"/>
            </a:endParaRPr>
          </a:p>
          <a:p>
            <a:pPr lvl="1"/>
            <a:r>
              <a:rPr lang="zh-CN" altLang="en-US" dirty="0">
                <a:cs typeface="+mn-ea"/>
                <a:sym typeface="+mn-lt"/>
              </a:rPr>
              <a:t>功能注释或差异：热图有</a:t>
            </a:r>
            <a:r>
              <a:rPr lang="en-US" altLang="zh-CN" dirty="0">
                <a:cs typeface="+mn-ea"/>
                <a:sym typeface="+mn-lt"/>
              </a:rPr>
              <a:t>/</a:t>
            </a:r>
            <a:r>
              <a:rPr lang="zh-CN" altLang="en-US" dirty="0">
                <a:cs typeface="+mn-ea"/>
                <a:sym typeface="+mn-lt"/>
              </a:rPr>
              <a:t>无或时间序列、箱线图</a:t>
            </a:r>
            <a:endParaRPr lang="en-US" altLang="zh-CN" dirty="0">
              <a:cs typeface="+mn-ea"/>
              <a:sym typeface="+mn-lt"/>
            </a:endParaRPr>
          </a:p>
          <a:p>
            <a:r>
              <a:rPr lang="zh-CN" altLang="en-US" dirty="0">
                <a:solidFill>
                  <a:schemeClr val="bg1">
                    <a:lumMod val="50000"/>
                  </a:schemeClr>
                </a:solidFill>
                <a:latin typeface="+mn-lt"/>
                <a:ea typeface="+mn-ea"/>
                <a:cs typeface="+mn-ea"/>
                <a:sym typeface="+mn-lt"/>
              </a:rPr>
              <a:t>应用场景</a:t>
            </a:r>
            <a:r>
              <a:rPr lang="en-US" altLang="zh-CN" dirty="0">
                <a:solidFill>
                  <a:schemeClr val="bg1">
                    <a:lumMod val="50000"/>
                  </a:schemeClr>
                </a:solidFill>
                <a:latin typeface="+mn-lt"/>
                <a:ea typeface="+mn-ea"/>
                <a:cs typeface="+mn-ea"/>
                <a:sym typeface="+mn-lt"/>
              </a:rPr>
              <a:t>——</a:t>
            </a:r>
            <a:r>
              <a:rPr lang="zh-CN" altLang="en-US" dirty="0">
                <a:solidFill>
                  <a:schemeClr val="bg1">
                    <a:lumMod val="50000"/>
                  </a:schemeClr>
                </a:solidFill>
                <a:latin typeface="+mn-lt"/>
                <a:ea typeface="+mn-ea"/>
                <a:cs typeface="+mn-ea"/>
                <a:sym typeface="+mn-lt"/>
              </a:rPr>
              <a:t>机器学习挖掘生物标记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随机森林分类</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区分不同组，如疾病诊断、来源或品种鉴定</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随机森林回归</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时间序列，如年龄、死亡时间预测</a:t>
            </a:r>
            <a:endParaRPr lang="en-US" altLang="zh-CN" dirty="0">
              <a:solidFill>
                <a:schemeClr val="bg1">
                  <a:lumMod val="50000"/>
                </a:schemeClr>
              </a:solidFill>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750010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EE0483-EE86-4BDB-9812-7C1C8C7D11C7}"/>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22</a:t>
            </a:fld>
            <a:endParaRPr lang="zh-CN" altLang="en-US" dirty="0">
              <a:latin typeface="+mn-lt"/>
              <a:cs typeface="+mn-ea"/>
              <a:sym typeface="+mn-lt"/>
            </a:endParaRPr>
          </a:p>
        </p:txBody>
      </p:sp>
      <p:sp>
        <p:nvSpPr>
          <p:cNvPr id="5" name="矩形 4">
            <a:extLst>
              <a:ext uri="{FF2B5EF4-FFF2-40B4-BE49-F238E27FC236}">
                <a16:creationId xmlns:a16="http://schemas.microsoft.com/office/drawing/2014/main" id="{86286F51-47D3-4B26-A266-918FAE057FF1}"/>
              </a:ext>
            </a:extLst>
          </p:cNvPr>
          <p:cNvSpPr/>
          <p:nvPr/>
        </p:nvSpPr>
        <p:spPr>
          <a:xfrm>
            <a:off x="1196229" y="1804993"/>
            <a:ext cx="3491518" cy="4216539"/>
          </a:xfrm>
          <a:prstGeom prst="rect">
            <a:avLst/>
          </a:prstGeom>
        </p:spPr>
        <p:txBody>
          <a:bodyPr wrap="square">
            <a:spAutoFit/>
          </a:bodyPr>
          <a:lstStyle/>
          <a:p>
            <a:r>
              <a:rPr lang="zh-CN" altLang="en-US" sz="4400" dirty="0">
                <a:cs typeface="+mn-ea"/>
                <a:sym typeface="+mn-lt"/>
              </a:rPr>
              <a:t>细节展示</a:t>
            </a:r>
            <a:endParaRPr lang="en-US" altLang="zh-CN" sz="4400" dirty="0">
              <a:cs typeface="+mn-ea"/>
              <a:sym typeface="+mn-lt"/>
            </a:endParaRPr>
          </a:p>
          <a:p>
            <a:endParaRPr lang="en-US" altLang="zh-CN" sz="2800" dirty="0">
              <a:cs typeface="+mn-ea"/>
              <a:sym typeface="+mn-lt"/>
            </a:endParaRPr>
          </a:p>
          <a:p>
            <a:pPr marL="342900" indent="-342900">
              <a:buFont typeface="+mj-lt"/>
              <a:buAutoNum type="arabicPeriod"/>
            </a:pPr>
            <a:r>
              <a:rPr lang="zh-CN" altLang="en-US" sz="2800" dirty="0">
                <a:cs typeface="+mn-ea"/>
                <a:sym typeface="+mn-lt"/>
              </a:rPr>
              <a:t>物种组间差异：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曼哈顿图、</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韦恩图</a:t>
            </a:r>
            <a:endParaRPr lang="en-US" altLang="zh-CN" sz="2800" dirty="0">
              <a:cs typeface="+mn-ea"/>
              <a:sym typeface="+mn-lt"/>
            </a:endParaRPr>
          </a:p>
          <a:p>
            <a:pPr marL="342900" indent="-342900">
              <a:buFont typeface="+mj-lt"/>
              <a:buAutoNum type="arabicPeriod"/>
            </a:pPr>
            <a:r>
              <a:rPr lang="zh-CN" altLang="en-US" sz="2800" dirty="0">
                <a:cs typeface="+mn-ea"/>
                <a:sym typeface="+mn-lt"/>
              </a:rPr>
              <a:t>功能注释或差异：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热图有</a:t>
            </a:r>
            <a:r>
              <a:rPr lang="en-US" altLang="zh-CN" sz="2800" dirty="0">
                <a:cs typeface="+mn-ea"/>
                <a:sym typeface="+mn-lt"/>
              </a:rPr>
              <a:t>/</a:t>
            </a:r>
            <a:r>
              <a:rPr lang="zh-CN" altLang="en-US" sz="2800" dirty="0">
                <a:cs typeface="+mn-ea"/>
                <a:sym typeface="+mn-lt"/>
              </a:rPr>
              <a:t>无</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热图时间序列、</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箱线图</a:t>
            </a:r>
            <a:endParaRPr lang="en-US" altLang="zh-CN" sz="2800" dirty="0">
              <a:cs typeface="+mn-ea"/>
              <a:sym typeface="+mn-lt"/>
            </a:endParaRPr>
          </a:p>
        </p:txBody>
      </p:sp>
      <p:pic>
        <p:nvPicPr>
          <p:cNvPr id="6" name="内容占位符 5">
            <a:extLst>
              <a:ext uri="{FF2B5EF4-FFF2-40B4-BE49-F238E27FC236}">
                <a16:creationId xmlns:a16="http://schemas.microsoft.com/office/drawing/2014/main" id="{B2C02138-83CF-480A-B0E4-F29256B71F96}"/>
              </a:ext>
            </a:extLst>
          </p:cNvPr>
          <p:cNvPicPr>
            <a:picLocks noGrp="1" noChangeAspect="1"/>
          </p:cNvPicPr>
          <p:nvPr>
            <p:ph idx="1"/>
          </p:nvPr>
        </p:nvPicPr>
        <p:blipFill>
          <a:blip r:embed="rId2"/>
          <a:stretch>
            <a:fillRect/>
          </a:stretch>
        </p:blipFill>
        <p:spPr>
          <a:xfrm>
            <a:off x="5124727" y="0"/>
            <a:ext cx="5211288" cy="6875362"/>
          </a:xfrm>
          <a:prstGeom prst="rect">
            <a:avLst/>
          </a:prstGeom>
        </p:spPr>
      </p:pic>
      <p:sp>
        <p:nvSpPr>
          <p:cNvPr id="7" name="矩形 6">
            <a:extLst>
              <a:ext uri="{FF2B5EF4-FFF2-40B4-BE49-F238E27FC236}">
                <a16:creationId xmlns:a16="http://schemas.microsoft.com/office/drawing/2014/main" id="{E6CFBC60-6A11-4A86-9131-982727A9ED42}"/>
              </a:ext>
            </a:extLst>
          </p:cNvPr>
          <p:cNvSpPr/>
          <p:nvPr/>
        </p:nvSpPr>
        <p:spPr>
          <a:xfrm>
            <a:off x="1726562" y="6315323"/>
            <a:ext cx="3491518" cy="5426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t>
            </a:r>
          </a:p>
        </p:txBody>
      </p:sp>
    </p:spTree>
    <p:extLst>
      <p:ext uri="{BB962C8B-B14F-4D97-AF65-F5344CB8AC3E}">
        <p14:creationId xmlns:p14="http://schemas.microsoft.com/office/powerpoint/2010/main" val="1688353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曼哈顿图</a:t>
            </a:r>
          </a:p>
        </p:txBody>
      </p:sp>
      <p:sp>
        <p:nvSpPr>
          <p:cNvPr id="3" name="内容占位符 2"/>
          <p:cNvSpPr>
            <a:spLocks noGrp="1"/>
          </p:cNvSpPr>
          <p:nvPr>
            <p:ph idx="1"/>
          </p:nvPr>
        </p:nvSpPr>
        <p:spPr/>
        <p:txBody>
          <a:bodyPr/>
          <a:lstStyle/>
          <a:p>
            <a:r>
              <a:rPr lang="zh-CN" altLang="en-US" dirty="0">
                <a:latin typeface="+mn-lt"/>
                <a:ea typeface="+mn-ea"/>
                <a:cs typeface="+mn-ea"/>
                <a:sym typeface="+mn-lt"/>
              </a:rPr>
              <a:t>是散点图的一种，每个点代表</a:t>
            </a:r>
            <a:r>
              <a:rPr lang="en-US" altLang="zh-CN" dirty="0">
                <a:latin typeface="+mn-lt"/>
                <a:ea typeface="+mn-ea"/>
                <a:cs typeface="+mn-ea"/>
                <a:sym typeface="+mn-lt"/>
              </a:rPr>
              <a:t>1</a:t>
            </a:r>
            <a:r>
              <a:rPr lang="zh-CN" altLang="en-US" dirty="0">
                <a:latin typeface="+mn-lt"/>
                <a:ea typeface="+mn-ea"/>
                <a:cs typeface="+mn-ea"/>
                <a:sym typeface="+mn-lt"/>
              </a:rPr>
              <a:t>个物种或基因，颜色表示</a:t>
            </a:r>
            <a:r>
              <a:rPr lang="zh-CN" altLang="en-US" dirty="0">
                <a:cs typeface="+mn-ea"/>
                <a:sym typeface="+mn-lt"/>
              </a:rPr>
              <a:t>物种</a:t>
            </a:r>
            <a:r>
              <a:rPr lang="zh-CN" altLang="en-US" dirty="0">
                <a:latin typeface="+mn-lt"/>
                <a:ea typeface="+mn-ea"/>
                <a:cs typeface="+mn-ea"/>
                <a:sym typeface="+mn-lt"/>
              </a:rPr>
              <a:t>所属的分类，形状表示其是否富集，大小代表平均相对丰度</a:t>
            </a:r>
          </a:p>
        </p:txBody>
      </p:sp>
      <p:sp>
        <p:nvSpPr>
          <p:cNvPr id="4" name="灯片编号占位符 3"/>
          <p:cNvSpPr>
            <a:spLocks noGrp="1"/>
          </p:cNvSpPr>
          <p:nvPr>
            <p:ph type="sldNum" sz="quarter" idx="12"/>
          </p:nvPr>
        </p:nvSpPr>
        <p:spPr bwMode="auto">
          <a:xfrm>
            <a:off x="8877300" y="641350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b="1" kern="1200" baseline="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latin typeface="+mn-lt"/>
                <a:ea typeface="+mn-ea"/>
                <a:cs typeface="+mn-ea"/>
                <a:sym typeface="+mn-lt"/>
              </a:rPr>
              <a:pPr/>
              <a:t>23</a:t>
            </a:fld>
            <a:endParaRPr lang="zh-CN" altLang="en-US" dirty="0">
              <a:latin typeface="+mn-lt"/>
              <a:ea typeface="+mn-ea"/>
              <a:cs typeface="+mn-ea"/>
              <a:sym typeface="+mn-lt"/>
            </a:endParaRPr>
          </a:p>
        </p:txBody>
      </p:sp>
      <p:pic>
        <p:nvPicPr>
          <p:cNvPr id="5" name="图片 4"/>
          <p:cNvPicPr>
            <a:picLocks noChangeAspect="1"/>
          </p:cNvPicPr>
          <p:nvPr/>
        </p:nvPicPr>
        <p:blipFill>
          <a:blip r:embed="rId2"/>
          <a:stretch>
            <a:fillRect/>
          </a:stretch>
        </p:blipFill>
        <p:spPr>
          <a:xfrm>
            <a:off x="192000" y="2703741"/>
            <a:ext cx="12000000" cy="3838095"/>
          </a:xfrm>
          <a:prstGeom prst="rect">
            <a:avLst/>
          </a:prstGeom>
        </p:spPr>
      </p:pic>
      <p:sp>
        <p:nvSpPr>
          <p:cNvPr id="6" name="矩形 5"/>
          <p:cNvSpPr/>
          <p:nvPr/>
        </p:nvSpPr>
        <p:spPr>
          <a:xfrm>
            <a:off x="1720119" y="6420935"/>
            <a:ext cx="8943762" cy="369332"/>
          </a:xfrm>
          <a:prstGeom prst="rect">
            <a:avLst/>
          </a:prstGeom>
        </p:spPr>
        <p:txBody>
          <a:bodyPr wrap="square">
            <a:spAutoFit/>
          </a:bodyPr>
          <a:lstStyle/>
          <a:p>
            <a:r>
              <a:rPr lang="zh-CN" altLang="en-US" dirty="0">
                <a:cs typeface="+mn-ea"/>
                <a:sym typeface="+mn-lt"/>
                <a:hlinkClick r:id="rId3"/>
              </a:rPr>
              <a:t>http://www.ehbio.com/ImageGP/index.php/Home/Index/Manhattanplot.html</a:t>
            </a:r>
            <a:r>
              <a:rPr lang="zh-CN" altLang="en-US" dirty="0">
                <a:cs typeface="+mn-ea"/>
                <a:sym typeface="+mn-lt"/>
              </a:rPr>
              <a:t> </a:t>
            </a:r>
          </a:p>
        </p:txBody>
      </p:sp>
    </p:spTree>
    <p:extLst>
      <p:ext uri="{BB962C8B-B14F-4D97-AF65-F5344CB8AC3E}">
        <p14:creationId xmlns:p14="http://schemas.microsoft.com/office/powerpoint/2010/main" val="223279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曼哈顿图</a:t>
            </a:r>
          </a:p>
        </p:txBody>
      </p:sp>
      <p:sp>
        <p:nvSpPr>
          <p:cNvPr id="3" name="内容占位符 2"/>
          <p:cNvSpPr>
            <a:spLocks noGrp="1"/>
          </p:cNvSpPr>
          <p:nvPr>
            <p:ph idx="1"/>
          </p:nvPr>
        </p:nvSpPr>
        <p:spPr>
          <a:xfrm>
            <a:off x="1486382" y="1605706"/>
            <a:ext cx="10515600" cy="4351338"/>
          </a:xfrm>
        </p:spPr>
        <p:txBody>
          <a:bodyPr/>
          <a:lstStyle/>
          <a:p>
            <a:r>
              <a:rPr lang="zh-CN" altLang="en-US" dirty="0">
                <a:latin typeface="+mn-lt"/>
                <a:ea typeface="+mn-ea"/>
                <a:cs typeface="+mn-ea"/>
                <a:sym typeface="+mn-lt"/>
              </a:rPr>
              <a:t>样子像曼哈顿的天际线。</a:t>
            </a:r>
          </a:p>
        </p:txBody>
      </p:sp>
      <p:sp>
        <p:nvSpPr>
          <p:cNvPr id="4" name="灯片编号占位符 3"/>
          <p:cNvSpPr>
            <a:spLocks noGrp="1"/>
          </p:cNvSpPr>
          <p:nvPr>
            <p:ph type="sldNum" sz="quarter" idx="12"/>
          </p:nvPr>
        </p:nvSpPr>
        <p:spPr bwMode="auto">
          <a:xfrm>
            <a:off x="8877300" y="641350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b="1" kern="1200" baseline="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latin typeface="+mn-lt"/>
                <a:ea typeface="+mn-ea"/>
                <a:cs typeface="+mn-ea"/>
                <a:sym typeface="+mn-lt"/>
              </a:rPr>
              <a:pPr/>
              <a:t>24</a:t>
            </a:fld>
            <a:endParaRPr lang="zh-CN" altLang="en-US" dirty="0">
              <a:latin typeface="+mn-lt"/>
              <a:ea typeface="+mn-ea"/>
              <a:cs typeface="+mn-ea"/>
              <a:sym typeface="+mn-lt"/>
            </a:endParaRPr>
          </a:p>
        </p:txBody>
      </p:sp>
      <p:pic>
        <p:nvPicPr>
          <p:cNvPr id="6" name="图片 5"/>
          <p:cNvPicPr>
            <a:picLocks noChangeAspect="1"/>
          </p:cNvPicPr>
          <p:nvPr/>
        </p:nvPicPr>
        <p:blipFill>
          <a:blip r:embed="rId2"/>
          <a:stretch>
            <a:fillRect/>
          </a:stretch>
        </p:blipFill>
        <p:spPr>
          <a:xfrm>
            <a:off x="407773" y="2122905"/>
            <a:ext cx="11447473" cy="4029716"/>
          </a:xfrm>
          <a:prstGeom prst="rect">
            <a:avLst/>
          </a:prstGeom>
        </p:spPr>
      </p:pic>
    </p:spTree>
    <p:extLst>
      <p:ext uri="{BB962C8B-B14F-4D97-AF65-F5344CB8AC3E}">
        <p14:creationId xmlns:p14="http://schemas.microsoft.com/office/powerpoint/2010/main" val="3091753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56CE3A6-7E65-4AF7-87B7-4D8C33C4F39E}"/>
              </a:ext>
            </a:extLst>
          </p:cNvPr>
          <p:cNvSpPr>
            <a:spLocks noGrp="1"/>
          </p:cNvSpPr>
          <p:nvPr>
            <p:ph type="title"/>
          </p:nvPr>
        </p:nvSpPr>
        <p:spPr/>
        <p:txBody>
          <a:bodyPr/>
          <a:lstStyle/>
          <a:p>
            <a:r>
              <a:rPr lang="zh-CN" altLang="en-US" dirty="0">
                <a:latin typeface="+mn-lt"/>
                <a:ea typeface="+mn-ea"/>
                <a:cs typeface="+mn-ea"/>
                <a:sym typeface="+mn-lt"/>
              </a:rPr>
              <a:t>曼哈顿图展示差异</a:t>
            </a:r>
          </a:p>
        </p:txBody>
      </p:sp>
      <p:pic>
        <p:nvPicPr>
          <p:cNvPr id="8" name="内容占位符 7">
            <a:extLst>
              <a:ext uri="{FF2B5EF4-FFF2-40B4-BE49-F238E27FC236}">
                <a16:creationId xmlns:a16="http://schemas.microsoft.com/office/drawing/2014/main" id="{D0006BC8-62E5-4253-BFD5-A982CD57478A}"/>
              </a:ext>
            </a:extLst>
          </p:cNvPr>
          <p:cNvPicPr>
            <a:picLocks noGrp="1" noChangeAspect="1"/>
          </p:cNvPicPr>
          <p:nvPr>
            <p:ph idx="1"/>
          </p:nvPr>
        </p:nvPicPr>
        <p:blipFill>
          <a:blip r:embed="rId3"/>
          <a:stretch>
            <a:fillRect/>
          </a:stretch>
        </p:blipFill>
        <p:spPr>
          <a:xfrm>
            <a:off x="873710" y="2225720"/>
            <a:ext cx="10515600" cy="3575944"/>
          </a:xfrm>
          <a:prstGeom prst="rect">
            <a:avLst/>
          </a:prstGeom>
        </p:spPr>
      </p:pic>
      <p:pic>
        <p:nvPicPr>
          <p:cNvPr id="9" name="图片 8">
            <a:extLst>
              <a:ext uri="{FF2B5EF4-FFF2-40B4-BE49-F238E27FC236}">
                <a16:creationId xmlns:a16="http://schemas.microsoft.com/office/drawing/2014/main" id="{A0EAD1F9-1582-4C18-9C09-4EE5478EE4D6}"/>
              </a:ext>
            </a:extLst>
          </p:cNvPr>
          <p:cNvPicPr>
            <a:picLocks noChangeAspect="1"/>
          </p:cNvPicPr>
          <p:nvPr/>
        </p:nvPicPr>
        <p:blipFill>
          <a:blip r:embed="rId4"/>
          <a:stretch>
            <a:fillRect/>
          </a:stretch>
        </p:blipFill>
        <p:spPr>
          <a:xfrm>
            <a:off x="1342663" y="1929548"/>
            <a:ext cx="9306046" cy="296172"/>
          </a:xfrm>
          <a:prstGeom prst="rect">
            <a:avLst/>
          </a:prstGeom>
        </p:spPr>
      </p:pic>
      <p:sp>
        <p:nvSpPr>
          <p:cNvPr id="10" name="文本框 9">
            <a:extLst>
              <a:ext uri="{FF2B5EF4-FFF2-40B4-BE49-F238E27FC236}">
                <a16:creationId xmlns:a16="http://schemas.microsoft.com/office/drawing/2014/main" id="{96E0B132-E7B9-4936-A224-FE613A7982E3}"/>
              </a:ext>
            </a:extLst>
          </p:cNvPr>
          <p:cNvSpPr txBox="1"/>
          <p:nvPr/>
        </p:nvSpPr>
        <p:spPr>
          <a:xfrm>
            <a:off x="1551008" y="5899284"/>
            <a:ext cx="8738886" cy="677108"/>
          </a:xfrm>
          <a:prstGeom prst="rect">
            <a:avLst/>
          </a:prstGeom>
          <a:noFill/>
        </p:spPr>
        <p:txBody>
          <a:bodyPr wrap="square" rtlCol="0">
            <a:spAutoFit/>
          </a:bodyPr>
          <a:lstStyle/>
          <a:p>
            <a:r>
              <a:rPr lang="zh-CN" altLang="en-US" sz="2000" dirty="0">
                <a:cs typeface="+mn-ea"/>
                <a:sym typeface="+mn-lt"/>
              </a:rPr>
              <a:t>点代表物种，上三角为上调，下三角为下调，大小为丰度，颜色为物种分类</a:t>
            </a:r>
            <a:endParaRPr lang="en-US" altLang="zh-CN" sz="2000" dirty="0">
              <a:cs typeface="+mn-ea"/>
              <a:sym typeface="+mn-lt"/>
            </a:endParaRPr>
          </a:p>
          <a:p>
            <a:r>
              <a:rPr lang="en-US" altLang="zh-CN" dirty="0" err="1">
                <a:cs typeface="+mn-ea"/>
                <a:sym typeface="+mn-lt"/>
              </a:rPr>
              <a:t>ggplot</a:t>
            </a:r>
            <a:r>
              <a:rPr lang="en-US" altLang="zh-CN" dirty="0">
                <a:cs typeface="+mn-ea"/>
                <a:sym typeface="+mn-lt"/>
              </a:rPr>
              <a:t> + </a:t>
            </a:r>
            <a:r>
              <a:rPr lang="en-US" altLang="zh-CN" dirty="0" err="1">
                <a:cs typeface="+mn-ea"/>
                <a:sym typeface="+mn-lt"/>
              </a:rPr>
              <a:t>geom_point</a:t>
            </a:r>
            <a:r>
              <a:rPr lang="en-US" altLang="zh-CN" dirty="0">
                <a:cs typeface="+mn-ea"/>
                <a:sym typeface="+mn-lt"/>
              </a:rPr>
              <a:t> + </a:t>
            </a:r>
            <a:r>
              <a:rPr lang="en-US" altLang="zh-CN" dirty="0" err="1">
                <a:cs typeface="+mn-ea"/>
                <a:sym typeface="+mn-lt"/>
              </a:rPr>
              <a:t>geom_hline</a:t>
            </a:r>
            <a:r>
              <a:rPr lang="en-US" altLang="zh-CN" dirty="0">
                <a:cs typeface="+mn-ea"/>
                <a:sym typeface="+mn-lt"/>
              </a:rPr>
              <a:t> + </a:t>
            </a:r>
            <a:r>
              <a:rPr lang="en-US" altLang="zh-CN" dirty="0" err="1">
                <a:cs typeface="+mn-ea"/>
                <a:sym typeface="+mn-lt"/>
              </a:rPr>
              <a:t>scale_shape_manual</a:t>
            </a:r>
            <a:r>
              <a:rPr lang="en-US" altLang="zh-CN" dirty="0">
                <a:cs typeface="+mn-ea"/>
                <a:sym typeface="+mn-lt"/>
              </a:rPr>
              <a:t> + </a:t>
            </a:r>
            <a:r>
              <a:rPr lang="en-US" altLang="zh-CN" dirty="0" err="1">
                <a:cs typeface="+mn-ea"/>
                <a:sym typeface="+mn-lt"/>
              </a:rPr>
              <a:t>scale_size</a:t>
            </a:r>
            <a:endParaRPr lang="zh-CN" altLang="en-US" sz="2000" dirty="0">
              <a:cs typeface="+mn-ea"/>
              <a:sym typeface="+mn-lt"/>
            </a:endParaRPr>
          </a:p>
        </p:txBody>
      </p:sp>
      <p:sp>
        <p:nvSpPr>
          <p:cNvPr id="11" name="矩形 10">
            <a:extLst>
              <a:ext uri="{FF2B5EF4-FFF2-40B4-BE49-F238E27FC236}">
                <a16:creationId xmlns:a16="http://schemas.microsoft.com/office/drawing/2014/main" id="{F31014B1-B4CB-477C-809B-A503E8270353}"/>
              </a:ext>
            </a:extLst>
          </p:cNvPr>
          <p:cNvSpPr/>
          <p:nvPr/>
        </p:nvSpPr>
        <p:spPr>
          <a:xfrm>
            <a:off x="3005139" y="6606243"/>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3a/b</a:t>
            </a:r>
          </a:p>
        </p:txBody>
      </p:sp>
    </p:spTree>
    <p:extLst>
      <p:ext uri="{BB962C8B-B14F-4D97-AF65-F5344CB8AC3E}">
        <p14:creationId xmlns:p14="http://schemas.microsoft.com/office/powerpoint/2010/main" val="769470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B3CA0A6-0348-4BFB-8F4C-BD26D8D4A9B6}"/>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26</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B450A8BD-F03C-4FCD-BB1E-CE519BDCE865}"/>
              </a:ext>
            </a:extLst>
          </p:cNvPr>
          <p:cNvPicPr>
            <a:picLocks noGrp="1" noChangeAspect="1"/>
          </p:cNvPicPr>
          <p:nvPr>
            <p:ph idx="1"/>
          </p:nvPr>
        </p:nvPicPr>
        <p:blipFill>
          <a:blip r:embed="rId3"/>
          <a:stretch>
            <a:fillRect/>
          </a:stretch>
        </p:blipFill>
        <p:spPr>
          <a:xfrm>
            <a:off x="1435042" y="1756349"/>
            <a:ext cx="4090159" cy="4351338"/>
          </a:xfrm>
          <a:prstGeom prst="rect">
            <a:avLst/>
          </a:prstGeom>
        </p:spPr>
      </p:pic>
      <p:sp>
        <p:nvSpPr>
          <p:cNvPr id="4" name="标题 3">
            <a:extLst>
              <a:ext uri="{FF2B5EF4-FFF2-40B4-BE49-F238E27FC236}">
                <a16:creationId xmlns:a16="http://schemas.microsoft.com/office/drawing/2014/main" id="{05455440-955D-4415-8A05-444AAE7612ED}"/>
              </a:ext>
            </a:extLst>
          </p:cNvPr>
          <p:cNvSpPr>
            <a:spLocks noGrp="1"/>
          </p:cNvSpPr>
          <p:nvPr>
            <p:ph type="title"/>
          </p:nvPr>
        </p:nvSpPr>
        <p:spPr/>
        <p:txBody>
          <a:bodyPr/>
          <a:lstStyle/>
          <a:p>
            <a:r>
              <a:rPr lang="zh-CN" altLang="en-US" dirty="0">
                <a:latin typeface="+mn-lt"/>
                <a:ea typeface="+mn-ea"/>
                <a:cs typeface="+mn-ea"/>
                <a:sym typeface="+mn-lt"/>
              </a:rPr>
              <a:t>韦恩图展示一致性</a:t>
            </a:r>
          </a:p>
        </p:txBody>
      </p:sp>
      <p:sp>
        <p:nvSpPr>
          <p:cNvPr id="6" name="矩形 5">
            <a:extLst>
              <a:ext uri="{FF2B5EF4-FFF2-40B4-BE49-F238E27FC236}">
                <a16:creationId xmlns:a16="http://schemas.microsoft.com/office/drawing/2014/main" id="{B4B28692-3DD3-4D3C-9A9D-69BAC8FA1601}"/>
              </a:ext>
            </a:extLst>
          </p:cNvPr>
          <p:cNvSpPr/>
          <p:nvPr/>
        </p:nvSpPr>
        <p:spPr>
          <a:xfrm>
            <a:off x="1701267" y="6334780"/>
            <a:ext cx="3557707"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3c/d</a:t>
            </a:r>
          </a:p>
        </p:txBody>
      </p:sp>
      <p:sp>
        <p:nvSpPr>
          <p:cNvPr id="7" name="矩形 6">
            <a:extLst>
              <a:ext uri="{FF2B5EF4-FFF2-40B4-BE49-F238E27FC236}">
                <a16:creationId xmlns:a16="http://schemas.microsoft.com/office/drawing/2014/main" id="{FF46BF21-D21F-4D24-8F6A-56A59179B363}"/>
              </a:ext>
            </a:extLst>
          </p:cNvPr>
          <p:cNvSpPr/>
          <p:nvPr/>
        </p:nvSpPr>
        <p:spPr>
          <a:xfrm>
            <a:off x="1320239" y="5511462"/>
            <a:ext cx="2976136" cy="461665"/>
          </a:xfrm>
          <a:prstGeom prst="rect">
            <a:avLst/>
          </a:prstGeom>
        </p:spPr>
        <p:txBody>
          <a:bodyPr wrap="none">
            <a:spAutoFit/>
          </a:bodyPr>
          <a:lstStyle/>
          <a:p>
            <a:r>
              <a:rPr lang="en-US" altLang="zh-CN" sz="2400" dirty="0" err="1">
                <a:solidFill>
                  <a:srgbClr val="24292E"/>
                </a:solidFill>
                <a:cs typeface="+mn-ea"/>
                <a:sym typeface="+mn-lt"/>
              </a:rPr>
              <a:t>VennDiagram</a:t>
            </a:r>
            <a:r>
              <a:rPr lang="zh-CN" altLang="en-US" sz="2400" dirty="0">
                <a:solidFill>
                  <a:srgbClr val="24292E"/>
                </a:solidFill>
                <a:cs typeface="+mn-ea"/>
                <a:sym typeface="+mn-lt"/>
              </a:rPr>
              <a:t>包绘制</a:t>
            </a:r>
            <a:endParaRPr lang="zh-CN" altLang="en-US" sz="2400" dirty="0">
              <a:cs typeface="+mn-ea"/>
              <a:sym typeface="+mn-lt"/>
            </a:endParaRPr>
          </a:p>
        </p:txBody>
      </p:sp>
      <p:sp>
        <p:nvSpPr>
          <p:cNvPr id="8" name="矩形 7">
            <a:extLst>
              <a:ext uri="{FF2B5EF4-FFF2-40B4-BE49-F238E27FC236}">
                <a16:creationId xmlns:a16="http://schemas.microsoft.com/office/drawing/2014/main" id="{0EB00719-7A57-4120-9E7B-1D5E0CC0EB96}"/>
              </a:ext>
            </a:extLst>
          </p:cNvPr>
          <p:cNvSpPr/>
          <p:nvPr/>
        </p:nvSpPr>
        <p:spPr>
          <a:xfrm>
            <a:off x="5810250" y="5461356"/>
            <a:ext cx="6039370" cy="923330"/>
          </a:xfrm>
          <a:prstGeom prst="rect">
            <a:avLst/>
          </a:prstGeom>
        </p:spPr>
        <p:txBody>
          <a:bodyPr wrap="square">
            <a:spAutoFit/>
          </a:bodyPr>
          <a:lstStyle/>
          <a:p>
            <a:pPr algn="ctr"/>
            <a:r>
              <a:rPr lang="zh-CN" altLang="en-US" dirty="0">
                <a:cs typeface="+mn-ea"/>
                <a:sym typeface="+mn-lt"/>
                <a:hlinkClick r:id="rId4"/>
              </a:rPr>
              <a:t>置换检验统计重叠区域是否显著 </a:t>
            </a:r>
            <a:endParaRPr lang="en-US" altLang="zh-CN" dirty="0">
              <a:cs typeface="+mn-ea"/>
              <a:sym typeface="+mn-lt"/>
              <a:hlinkClick r:id="rId4"/>
            </a:endParaRPr>
          </a:p>
          <a:p>
            <a:r>
              <a:rPr lang="en-US" altLang="zh-CN" dirty="0">
                <a:cs typeface="+mn-ea"/>
                <a:sym typeface="+mn-lt"/>
                <a:hlinkClick r:id="rId4"/>
              </a:rPr>
              <a:t>https://github.com/microbiota/Huang2019SCIENCE</a:t>
            </a:r>
            <a:endParaRPr lang="en-US" altLang="zh-CN" dirty="0">
              <a:cs typeface="+mn-ea"/>
              <a:sym typeface="+mn-lt"/>
            </a:endParaRPr>
          </a:p>
          <a:p>
            <a:r>
              <a:rPr lang="zh-CN" altLang="en-US" dirty="0">
                <a:hlinkClick r:id="rId5"/>
              </a:rPr>
              <a:t>参考 </a:t>
            </a:r>
            <a:r>
              <a:rPr lang="en-US" altLang="zh-CN" dirty="0">
                <a:hlinkClick r:id="rId5"/>
              </a:rPr>
              <a:t>https://github.com/genomicsclass/labs</a:t>
            </a:r>
            <a:endParaRPr lang="zh-CN" altLang="en-US" dirty="0">
              <a:cs typeface="+mn-ea"/>
              <a:sym typeface="+mn-lt"/>
            </a:endParaRPr>
          </a:p>
        </p:txBody>
      </p:sp>
      <p:pic>
        <p:nvPicPr>
          <p:cNvPr id="9" name="图片 8">
            <a:extLst>
              <a:ext uri="{FF2B5EF4-FFF2-40B4-BE49-F238E27FC236}">
                <a16:creationId xmlns:a16="http://schemas.microsoft.com/office/drawing/2014/main" id="{A3028B79-F01A-4F9F-AB36-CA4B176CB1F6}"/>
              </a:ext>
            </a:extLst>
          </p:cNvPr>
          <p:cNvPicPr>
            <a:picLocks noChangeAspect="1"/>
          </p:cNvPicPr>
          <p:nvPr/>
        </p:nvPicPr>
        <p:blipFill>
          <a:blip r:embed="rId6"/>
          <a:stretch>
            <a:fillRect/>
          </a:stretch>
        </p:blipFill>
        <p:spPr>
          <a:xfrm>
            <a:off x="5806446" y="2014599"/>
            <a:ext cx="5918710" cy="3475093"/>
          </a:xfrm>
          <a:prstGeom prst="rect">
            <a:avLst/>
          </a:prstGeom>
        </p:spPr>
      </p:pic>
    </p:spTree>
    <p:extLst>
      <p:ext uri="{BB962C8B-B14F-4D97-AF65-F5344CB8AC3E}">
        <p14:creationId xmlns:p14="http://schemas.microsoft.com/office/powerpoint/2010/main" val="279800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B0FA729-D150-4CAF-B22C-16105A5D9E19}"/>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27</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D8CB13DB-4DB8-49C0-A248-F31CF9656A3E}"/>
              </a:ext>
            </a:extLst>
          </p:cNvPr>
          <p:cNvPicPr>
            <a:picLocks noGrp="1" noChangeAspect="1"/>
          </p:cNvPicPr>
          <p:nvPr>
            <p:ph idx="1"/>
          </p:nvPr>
        </p:nvPicPr>
        <p:blipFill>
          <a:blip r:embed="rId2"/>
          <a:stretch>
            <a:fillRect/>
          </a:stretch>
        </p:blipFill>
        <p:spPr>
          <a:xfrm>
            <a:off x="2199066" y="1756349"/>
            <a:ext cx="7793868" cy="4351338"/>
          </a:xfrm>
          <a:prstGeom prst="rect">
            <a:avLst/>
          </a:prstGeom>
        </p:spPr>
      </p:pic>
      <p:sp>
        <p:nvSpPr>
          <p:cNvPr id="4" name="标题 3">
            <a:extLst>
              <a:ext uri="{FF2B5EF4-FFF2-40B4-BE49-F238E27FC236}">
                <a16:creationId xmlns:a16="http://schemas.microsoft.com/office/drawing/2014/main" id="{6F5B8F79-C0CA-40DD-98F6-0E97DA1F1006}"/>
              </a:ext>
            </a:extLst>
          </p:cNvPr>
          <p:cNvSpPr>
            <a:spLocks noGrp="1"/>
          </p:cNvSpPr>
          <p:nvPr>
            <p:ph type="title"/>
          </p:nvPr>
        </p:nvSpPr>
        <p:spPr/>
        <p:txBody>
          <a:bodyPr/>
          <a:lstStyle/>
          <a:p>
            <a:r>
              <a:rPr lang="zh-CN" altLang="en-US" dirty="0">
                <a:latin typeface="+mn-lt"/>
                <a:ea typeface="+mn-ea"/>
                <a:cs typeface="+mn-ea"/>
                <a:sym typeface="+mn-lt"/>
              </a:rPr>
              <a:t>热图展示有无或梯度</a:t>
            </a:r>
          </a:p>
        </p:txBody>
      </p:sp>
      <p:sp>
        <p:nvSpPr>
          <p:cNvPr id="6" name="矩形 5">
            <a:extLst>
              <a:ext uri="{FF2B5EF4-FFF2-40B4-BE49-F238E27FC236}">
                <a16:creationId xmlns:a16="http://schemas.microsoft.com/office/drawing/2014/main" id="{8CF21D36-1CCD-4673-93AF-57FD5F1AD02B}"/>
              </a:ext>
            </a:extLst>
          </p:cNvPr>
          <p:cNvSpPr/>
          <p:nvPr/>
        </p:nvSpPr>
        <p:spPr>
          <a:xfrm>
            <a:off x="381964" y="2090172"/>
            <a:ext cx="1921397" cy="2677656"/>
          </a:xfrm>
          <a:prstGeom prst="rect">
            <a:avLst/>
          </a:prstGeom>
        </p:spPr>
        <p:txBody>
          <a:bodyPr wrap="square">
            <a:spAutoFit/>
          </a:bodyPr>
          <a:lstStyle/>
          <a:p>
            <a:r>
              <a:rPr lang="en-US" altLang="zh-CN" sz="2400" dirty="0" err="1">
                <a:solidFill>
                  <a:srgbClr val="24292E"/>
                </a:solidFill>
                <a:cs typeface="+mn-ea"/>
                <a:sym typeface="+mn-lt"/>
              </a:rPr>
              <a:t>pheatmap</a:t>
            </a:r>
            <a:r>
              <a:rPr lang="zh-CN" altLang="en-US" sz="2400" dirty="0">
                <a:solidFill>
                  <a:srgbClr val="24292E"/>
                </a:solidFill>
                <a:cs typeface="+mn-ea"/>
                <a:sym typeface="+mn-lt"/>
              </a:rPr>
              <a:t>包绘制</a:t>
            </a:r>
            <a:endParaRPr lang="en-US" altLang="zh-CN" sz="2400" dirty="0">
              <a:solidFill>
                <a:srgbClr val="24292E"/>
              </a:solidFill>
              <a:cs typeface="+mn-ea"/>
              <a:sym typeface="+mn-lt"/>
            </a:endParaRPr>
          </a:p>
          <a:p>
            <a:endParaRPr lang="en-US" altLang="zh-CN" sz="2400" dirty="0">
              <a:solidFill>
                <a:srgbClr val="24292E"/>
              </a:solidFill>
              <a:cs typeface="+mn-ea"/>
              <a:sym typeface="+mn-lt"/>
            </a:endParaRPr>
          </a:p>
          <a:p>
            <a:r>
              <a:rPr lang="zh-CN" altLang="en-US" sz="2400" dirty="0">
                <a:solidFill>
                  <a:srgbClr val="24292E"/>
                </a:solidFill>
                <a:cs typeface="+mn-ea"/>
                <a:sym typeface="+mn-lt"/>
              </a:rPr>
              <a:t>双色热图展示每个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中是否存在某种功能</a:t>
            </a:r>
            <a:endParaRPr lang="zh-CN" altLang="en-US" sz="2400" dirty="0">
              <a:cs typeface="+mn-ea"/>
              <a:sym typeface="+mn-lt"/>
            </a:endParaRPr>
          </a:p>
        </p:txBody>
      </p:sp>
      <p:sp>
        <p:nvSpPr>
          <p:cNvPr id="7" name="矩形 6">
            <a:extLst>
              <a:ext uri="{FF2B5EF4-FFF2-40B4-BE49-F238E27FC236}">
                <a16:creationId xmlns:a16="http://schemas.microsoft.com/office/drawing/2014/main" id="{7487E8CB-0322-4AAB-A79B-491CFAC099D2}"/>
              </a:ext>
            </a:extLst>
          </p:cNvPr>
          <p:cNvSpPr/>
          <p:nvPr/>
        </p:nvSpPr>
        <p:spPr>
          <a:xfrm>
            <a:off x="9992934" y="2215535"/>
            <a:ext cx="1954193" cy="2677656"/>
          </a:xfrm>
          <a:prstGeom prst="rect">
            <a:avLst/>
          </a:prstGeom>
        </p:spPr>
        <p:txBody>
          <a:bodyPr wrap="square">
            <a:spAutoFit/>
          </a:bodyPr>
          <a:lstStyle/>
          <a:p>
            <a:r>
              <a:rPr lang="zh-CN" altLang="en-US" sz="2400" dirty="0">
                <a:solidFill>
                  <a:srgbClr val="24292E"/>
                </a:solidFill>
                <a:cs typeface="+mn-ea"/>
                <a:sym typeface="+mn-lt"/>
              </a:rPr>
              <a:t>热图</a:t>
            </a:r>
            <a:r>
              <a:rPr lang="en-US" altLang="zh-CN" sz="2400" dirty="0">
                <a:solidFill>
                  <a:srgbClr val="24292E"/>
                </a:solidFill>
                <a:cs typeface="+mn-ea"/>
                <a:sym typeface="+mn-lt"/>
              </a:rPr>
              <a:t>Z-Score</a:t>
            </a:r>
            <a:r>
              <a:rPr lang="zh-CN" altLang="en-US" sz="2400" dirty="0">
                <a:solidFill>
                  <a:srgbClr val="24292E"/>
                </a:solidFill>
                <a:cs typeface="+mn-ea"/>
                <a:sym typeface="+mn-lt"/>
              </a:rPr>
              <a:t>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在时间序列中的动态变化，方便观察丰度富集的时期</a:t>
            </a:r>
            <a:endParaRPr lang="zh-CN" altLang="en-US" sz="2400" dirty="0">
              <a:cs typeface="+mn-ea"/>
              <a:sym typeface="+mn-lt"/>
            </a:endParaRPr>
          </a:p>
        </p:txBody>
      </p:sp>
      <p:sp>
        <p:nvSpPr>
          <p:cNvPr id="8" name="矩形 7">
            <a:extLst>
              <a:ext uri="{FF2B5EF4-FFF2-40B4-BE49-F238E27FC236}">
                <a16:creationId xmlns:a16="http://schemas.microsoft.com/office/drawing/2014/main" id="{80350DCF-83FE-48B7-B09B-F69DE118FA62}"/>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3e/f/g/h</a:t>
            </a:r>
          </a:p>
        </p:txBody>
      </p:sp>
    </p:spTree>
    <p:extLst>
      <p:ext uri="{BB962C8B-B14F-4D97-AF65-F5344CB8AC3E}">
        <p14:creationId xmlns:p14="http://schemas.microsoft.com/office/powerpoint/2010/main" val="524009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3E5C494-6D1F-4736-87A5-D8FC056C213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28</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FFE2125-BA29-4C06-94D2-65CBCB92CA3C}"/>
              </a:ext>
            </a:extLst>
          </p:cNvPr>
          <p:cNvPicPr>
            <a:picLocks noGrp="1" noChangeAspect="1"/>
          </p:cNvPicPr>
          <p:nvPr>
            <p:ph idx="1"/>
          </p:nvPr>
        </p:nvPicPr>
        <p:blipFill>
          <a:blip r:embed="rId2"/>
          <a:stretch>
            <a:fillRect/>
          </a:stretch>
        </p:blipFill>
        <p:spPr>
          <a:xfrm>
            <a:off x="881063" y="1683315"/>
            <a:ext cx="10515600" cy="3873958"/>
          </a:xfrm>
          <a:prstGeom prst="rect">
            <a:avLst/>
          </a:prstGeom>
        </p:spPr>
      </p:pic>
      <p:sp>
        <p:nvSpPr>
          <p:cNvPr id="4" name="标题 3">
            <a:extLst>
              <a:ext uri="{FF2B5EF4-FFF2-40B4-BE49-F238E27FC236}">
                <a16:creationId xmlns:a16="http://schemas.microsoft.com/office/drawing/2014/main" id="{B53D3ED3-1CE9-4E67-9495-1F725629E7CB}"/>
              </a:ext>
            </a:extLst>
          </p:cNvPr>
          <p:cNvSpPr>
            <a:spLocks noGrp="1"/>
          </p:cNvSpPr>
          <p:nvPr>
            <p:ph type="title"/>
          </p:nvPr>
        </p:nvSpPr>
        <p:spPr/>
        <p:txBody>
          <a:bodyPr/>
          <a:lstStyle/>
          <a:p>
            <a:r>
              <a:rPr lang="zh-CN" altLang="en-US" dirty="0">
                <a:latin typeface="+mn-lt"/>
                <a:ea typeface="+mn-ea"/>
                <a:cs typeface="+mn-ea"/>
                <a:sym typeface="+mn-lt"/>
              </a:rPr>
              <a:t>箱线图展示功能通路组间差异</a:t>
            </a:r>
          </a:p>
        </p:txBody>
      </p:sp>
      <p:sp>
        <p:nvSpPr>
          <p:cNvPr id="6" name="矩形 5">
            <a:extLst>
              <a:ext uri="{FF2B5EF4-FFF2-40B4-BE49-F238E27FC236}">
                <a16:creationId xmlns:a16="http://schemas.microsoft.com/office/drawing/2014/main" id="{F0B61846-4201-4A2E-B5DD-B50426EB9370}"/>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3i/j</a:t>
            </a:r>
          </a:p>
        </p:txBody>
      </p:sp>
      <p:sp>
        <p:nvSpPr>
          <p:cNvPr id="7" name="矩形 6">
            <a:extLst>
              <a:ext uri="{FF2B5EF4-FFF2-40B4-BE49-F238E27FC236}">
                <a16:creationId xmlns:a16="http://schemas.microsoft.com/office/drawing/2014/main" id="{E6282AF9-C2A4-4A9E-8B29-A518A98150A3}"/>
              </a:ext>
            </a:extLst>
          </p:cNvPr>
          <p:cNvSpPr/>
          <p:nvPr/>
        </p:nvSpPr>
        <p:spPr>
          <a:xfrm>
            <a:off x="1600683" y="5543571"/>
            <a:ext cx="8924080" cy="830997"/>
          </a:xfrm>
          <a:prstGeom prst="rect">
            <a:avLst/>
          </a:prstGeom>
        </p:spPr>
        <p:txBody>
          <a:bodyPr wrap="square">
            <a:spAutoFit/>
          </a:bodyPr>
          <a:lstStyle/>
          <a:p>
            <a:pPr algn="ctr"/>
            <a:r>
              <a:rPr lang="en-US" altLang="zh-CN" sz="2400" dirty="0">
                <a:solidFill>
                  <a:srgbClr val="24292E"/>
                </a:solidFill>
                <a:cs typeface="+mn-ea"/>
                <a:sym typeface="+mn-lt"/>
              </a:rPr>
              <a:t>ggplot2</a:t>
            </a:r>
            <a:r>
              <a:rPr lang="zh-CN" altLang="en-US" sz="2400" dirty="0">
                <a:solidFill>
                  <a:srgbClr val="24292E"/>
                </a:solidFill>
                <a:cs typeface="+mn-ea"/>
                <a:sym typeface="+mn-lt"/>
              </a:rPr>
              <a:t>绘制默认格式箱线图，左右分别为两组特异富含的功能通路的相对丰度，上下为两块地的重复</a:t>
            </a:r>
            <a:r>
              <a:rPr lang="en-US" altLang="zh-CN" sz="2400" dirty="0" err="1">
                <a:solidFill>
                  <a:srgbClr val="24292E"/>
                </a:solidFill>
                <a:cs typeface="+mn-ea"/>
                <a:sym typeface="+mn-lt"/>
              </a:rPr>
              <a:t>facet_grid</a:t>
            </a:r>
            <a:r>
              <a:rPr lang="en-US" altLang="zh-CN" sz="2400" dirty="0">
                <a:solidFill>
                  <a:srgbClr val="24292E"/>
                </a:solidFill>
                <a:cs typeface="+mn-ea"/>
                <a:sym typeface="+mn-lt"/>
              </a:rPr>
              <a:t>(</a:t>
            </a:r>
            <a:r>
              <a:rPr lang="en-US" altLang="zh-CN" sz="2400" dirty="0" err="1">
                <a:solidFill>
                  <a:srgbClr val="24292E"/>
                </a:solidFill>
                <a:cs typeface="+mn-ea"/>
                <a:sym typeface="+mn-lt"/>
              </a:rPr>
              <a:t>soiltype</a:t>
            </a:r>
            <a:r>
              <a:rPr lang="en-US" altLang="zh-CN" sz="2400" dirty="0">
                <a:solidFill>
                  <a:srgbClr val="24292E"/>
                </a:solidFill>
                <a:cs typeface="+mn-ea"/>
                <a:sym typeface="+mn-lt"/>
              </a:rPr>
              <a:t> ~ .)</a:t>
            </a:r>
            <a:endParaRPr lang="zh-CN" altLang="en-US" sz="2400" dirty="0">
              <a:cs typeface="+mn-ea"/>
              <a:sym typeface="+mn-lt"/>
            </a:endParaRPr>
          </a:p>
        </p:txBody>
      </p:sp>
    </p:spTree>
    <p:extLst>
      <p:ext uri="{BB962C8B-B14F-4D97-AF65-F5344CB8AC3E}">
        <p14:creationId xmlns:p14="http://schemas.microsoft.com/office/powerpoint/2010/main" val="1594944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29</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p:txBody>
          <a:bodyPr>
            <a:normAutofit/>
          </a:bodyPr>
          <a:lstStyle/>
          <a:p>
            <a:r>
              <a:rPr lang="zh-CN" altLang="en-US" dirty="0">
                <a:solidFill>
                  <a:schemeClr val="bg1">
                    <a:lumMod val="50000"/>
                  </a:schemeClr>
                </a:solidFill>
                <a:latin typeface="+mn-lt"/>
                <a:ea typeface="+mn-ea"/>
                <a:cs typeface="+mn-ea"/>
                <a:sym typeface="+mn-lt"/>
              </a:rPr>
              <a:t>整体概述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材料地图和</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或实验设计</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样本概述：</a:t>
            </a:r>
            <a:r>
              <a:rPr lang="en-US" altLang="zh-CN" dirty="0">
                <a:solidFill>
                  <a:schemeClr val="bg1">
                    <a:lumMod val="50000"/>
                  </a:schemeClr>
                </a:solidFill>
                <a:cs typeface="+mn-ea"/>
                <a:sym typeface="+mn-lt"/>
              </a:rPr>
              <a:t>α</a:t>
            </a:r>
            <a:r>
              <a:rPr lang="zh-CN" altLang="en-US" dirty="0">
                <a:solidFill>
                  <a:schemeClr val="bg1">
                    <a:lumMod val="50000"/>
                  </a:schemeClr>
                </a:solidFill>
                <a:cs typeface="+mn-ea"/>
                <a:sym typeface="+mn-lt"/>
              </a:rPr>
              <a:t>多样性箱线图、</a:t>
            </a:r>
            <a:r>
              <a:rPr lang="en-US" altLang="zh-CN" dirty="0">
                <a:solidFill>
                  <a:schemeClr val="bg1">
                    <a:lumMod val="50000"/>
                  </a:schemeClr>
                </a:solidFill>
                <a:cs typeface="+mn-ea"/>
                <a:sym typeface="+mn-lt"/>
              </a:rPr>
              <a:t>β</a:t>
            </a:r>
            <a:r>
              <a:rPr lang="zh-CN" altLang="en-US" dirty="0">
                <a:solidFill>
                  <a:schemeClr val="bg1">
                    <a:lumMod val="50000"/>
                  </a:schemeClr>
                </a:solidFill>
                <a:cs typeface="+mn-ea"/>
                <a:sym typeface="+mn-lt"/>
              </a:rPr>
              <a:t>多样性</a:t>
            </a:r>
            <a:r>
              <a:rPr lang="en-US" altLang="zh-CN" dirty="0" err="1">
                <a:solidFill>
                  <a:schemeClr val="bg1">
                    <a:lumMod val="50000"/>
                  </a:schemeClr>
                </a:solidFill>
                <a:cs typeface="+mn-ea"/>
                <a:sym typeface="+mn-lt"/>
              </a:rPr>
              <a:t>PCoA</a:t>
            </a:r>
            <a:r>
              <a:rPr lang="zh-CN" altLang="en-US" dirty="0">
                <a:solidFill>
                  <a:schemeClr val="bg1">
                    <a:lumMod val="50000"/>
                  </a:schemeClr>
                </a:solidFill>
                <a:cs typeface="+mn-ea"/>
                <a:sym typeface="+mn-lt"/>
              </a:rPr>
              <a:t>散点图、物种组成柱状图</a:t>
            </a:r>
            <a:endParaRPr lang="en-US" altLang="zh-CN" dirty="0">
              <a:solidFill>
                <a:schemeClr val="bg1">
                  <a:lumMod val="50000"/>
                </a:schemeClr>
              </a:solidFill>
              <a:cs typeface="+mn-ea"/>
              <a:sym typeface="+mn-lt"/>
            </a:endParaRPr>
          </a:p>
          <a:p>
            <a:r>
              <a:rPr lang="zh-CN" altLang="en-US" dirty="0">
                <a:solidFill>
                  <a:schemeClr val="bg1">
                    <a:lumMod val="50000"/>
                  </a:schemeClr>
                </a:solidFill>
                <a:latin typeface="+mn-lt"/>
                <a:ea typeface="+mn-ea"/>
                <a:cs typeface="+mn-ea"/>
                <a:sym typeface="+mn-lt"/>
              </a:rPr>
              <a:t>细节展示</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物种组间差异：曼哈顿图、韦恩图</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功能注释或差异：热图有</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无或时间序列、箱线图</a:t>
            </a:r>
            <a:endParaRPr lang="en-US" altLang="zh-CN" dirty="0">
              <a:solidFill>
                <a:schemeClr val="bg1">
                  <a:lumMod val="50000"/>
                </a:schemeClr>
              </a:solidFill>
              <a:cs typeface="+mn-ea"/>
              <a:sym typeface="+mn-lt"/>
            </a:endParaRPr>
          </a:p>
          <a:p>
            <a:r>
              <a:rPr lang="zh-CN" altLang="en-US" dirty="0">
                <a:latin typeface="+mn-lt"/>
                <a:ea typeface="+mn-ea"/>
                <a:cs typeface="+mn-ea"/>
                <a:sym typeface="+mn-lt"/>
              </a:rPr>
              <a:t>应用场景</a:t>
            </a:r>
            <a:r>
              <a:rPr lang="en-US" altLang="zh-CN" dirty="0">
                <a:latin typeface="+mn-lt"/>
                <a:ea typeface="+mn-ea"/>
                <a:cs typeface="+mn-ea"/>
                <a:sym typeface="+mn-lt"/>
              </a:rPr>
              <a:t>——</a:t>
            </a:r>
            <a:r>
              <a:rPr lang="zh-CN" altLang="en-US" dirty="0">
                <a:latin typeface="+mn-lt"/>
                <a:ea typeface="+mn-ea"/>
                <a:cs typeface="+mn-ea"/>
                <a:sym typeface="+mn-lt"/>
              </a:rPr>
              <a:t>机器学习挖掘生物标记</a:t>
            </a:r>
            <a:endParaRPr lang="en-US" altLang="zh-CN" dirty="0">
              <a:latin typeface="+mn-lt"/>
              <a:ea typeface="+mn-ea"/>
              <a:cs typeface="+mn-ea"/>
              <a:sym typeface="+mn-lt"/>
            </a:endParaRPr>
          </a:p>
          <a:p>
            <a:pPr lvl="1"/>
            <a:r>
              <a:rPr lang="zh-CN" altLang="en-US" dirty="0">
                <a:cs typeface="+mn-ea"/>
                <a:sym typeface="+mn-lt"/>
              </a:rPr>
              <a:t>随机森林分类</a:t>
            </a:r>
            <a:r>
              <a:rPr lang="en-US" altLang="zh-CN" dirty="0">
                <a:cs typeface="+mn-ea"/>
                <a:sym typeface="+mn-lt"/>
              </a:rPr>
              <a:t>——</a:t>
            </a:r>
            <a:r>
              <a:rPr lang="zh-CN" altLang="en-US" dirty="0">
                <a:cs typeface="+mn-ea"/>
                <a:sym typeface="+mn-lt"/>
              </a:rPr>
              <a:t>区分不同组，如疾病诊断、来源或品种鉴定</a:t>
            </a:r>
            <a:endParaRPr lang="en-US" altLang="zh-CN" dirty="0">
              <a:cs typeface="+mn-ea"/>
              <a:sym typeface="+mn-lt"/>
            </a:endParaRPr>
          </a:p>
          <a:p>
            <a:pPr lvl="1"/>
            <a:r>
              <a:rPr lang="zh-CN" altLang="en-US" dirty="0">
                <a:cs typeface="+mn-ea"/>
                <a:sym typeface="+mn-lt"/>
              </a:rPr>
              <a:t>随机森林回归</a:t>
            </a:r>
            <a:r>
              <a:rPr lang="en-US" altLang="zh-CN" dirty="0">
                <a:cs typeface="+mn-ea"/>
                <a:sym typeface="+mn-lt"/>
              </a:rPr>
              <a:t>——</a:t>
            </a:r>
            <a:r>
              <a:rPr lang="zh-CN" altLang="en-US" dirty="0">
                <a:cs typeface="+mn-ea"/>
                <a:sym typeface="+mn-lt"/>
              </a:rPr>
              <a:t>时间序列，如年龄、死亡时间预测</a:t>
            </a:r>
            <a:endParaRPr lang="en-US" altLang="zh-CN" dirty="0">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1534845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2136339" y="6498000"/>
            <a:ext cx="2133600" cy="360000"/>
          </a:xfrm>
          <a:prstGeom prst="rect">
            <a:avLst/>
          </a:prstGeom>
        </p:spPr>
        <p:txBody>
          <a:bodyPr vert="horz" lIns="91440" tIns="45720" rIns="91440" bIns="45720" rtlCol="0" anchor="ctr"/>
          <a:lstStyle>
            <a:defPPr>
              <a:defRPr lang="zh-CN"/>
            </a:defPPr>
            <a:lvl1pPr marL="0" algn="ctr" defTabSz="91440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latin typeface="+mn-lt"/>
                <a:cs typeface="+mn-ea"/>
                <a:sym typeface="+mn-lt"/>
              </a:rPr>
              <a:pPr/>
              <a:t>3</a:t>
            </a:fld>
            <a:endParaRPr lang="zh-CN" altLang="en-US" dirty="0">
              <a:latin typeface="+mn-lt"/>
              <a:cs typeface="+mn-ea"/>
              <a:sym typeface="+mn-lt"/>
            </a:endParaRPr>
          </a:p>
        </p:txBody>
      </p:sp>
      <p:sp>
        <p:nvSpPr>
          <p:cNvPr id="4" name="标题 3"/>
          <p:cNvSpPr>
            <a:spLocks noGrp="1"/>
          </p:cNvSpPr>
          <p:nvPr>
            <p:ph type="title"/>
          </p:nvPr>
        </p:nvSpPr>
        <p:spPr>
          <a:xfrm>
            <a:off x="2001956" y="606931"/>
            <a:ext cx="9220611" cy="720000"/>
          </a:xfrm>
        </p:spPr>
        <p:txBody>
          <a:bodyPr anchor="ctr">
            <a:normAutofit/>
          </a:bodyPr>
          <a:lstStyle/>
          <a:p>
            <a:r>
              <a:rPr lang="zh-CN" altLang="en-US" dirty="0">
                <a:latin typeface="+mn-lt"/>
                <a:ea typeface="+mn-ea"/>
                <a:cs typeface="+mn-ea"/>
                <a:sym typeface="+mn-lt"/>
              </a:rPr>
              <a:t>组学的优势</a:t>
            </a:r>
            <a:r>
              <a:rPr lang="en-US" altLang="zh-CN" dirty="0">
                <a:latin typeface="+mn-lt"/>
                <a:ea typeface="+mn-ea"/>
                <a:cs typeface="+mn-ea"/>
                <a:sym typeface="+mn-lt"/>
              </a:rPr>
              <a:t>——</a:t>
            </a:r>
            <a:r>
              <a:rPr lang="zh-CN" altLang="en-US" dirty="0">
                <a:latin typeface="+mn-lt"/>
                <a:ea typeface="+mn-ea"/>
                <a:cs typeface="+mn-ea"/>
                <a:sym typeface="+mn-lt"/>
              </a:rPr>
              <a:t>更全面获得对象全貌</a:t>
            </a:r>
            <a:endParaRPr lang="en-US" altLang="zh-CN" dirty="0">
              <a:latin typeface="+mn-lt"/>
              <a:ea typeface="+mn-ea"/>
              <a:cs typeface="+mn-ea"/>
              <a:sym typeface="+mn-lt"/>
            </a:endParaRPr>
          </a:p>
        </p:txBody>
      </p:sp>
      <p:grpSp>
        <p:nvGrpSpPr>
          <p:cNvPr id="10" name="组合 9">
            <a:extLst>
              <a:ext uri="{FF2B5EF4-FFF2-40B4-BE49-F238E27FC236}">
                <a16:creationId xmlns:a16="http://schemas.microsoft.com/office/drawing/2014/main" id="{A275AEDB-B415-478A-83B3-3A8602909579}"/>
              </a:ext>
            </a:extLst>
          </p:cNvPr>
          <p:cNvGrpSpPr/>
          <p:nvPr/>
        </p:nvGrpSpPr>
        <p:grpSpPr>
          <a:xfrm>
            <a:off x="2136339" y="1419528"/>
            <a:ext cx="8134952" cy="5521947"/>
            <a:chOff x="1009048" y="825669"/>
            <a:chExt cx="8134952" cy="5521947"/>
          </a:xfrm>
        </p:grpSpPr>
        <p:pic>
          <p:nvPicPr>
            <p:cNvPr id="11" name="图片 10">
              <a:extLst>
                <a:ext uri="{FF2B5EF4-FFF2-40B4-BE49-F238E27FC236}">
                  <a16:creationId xmlns:a16="http://schemas.microsoft.com/office/drawing/2014/main" id="{B98CC4F2-9983-44BC-B1D0-1FF7E833CB70}"/>
                </a:ext>
              </a:extLst>
            </p:cNvPr>
            <p:cNvPicPr>
              <a:picLocks noChangeAspect="1"/>
            </p:cNvPicPr>
            <p:nvPr/>
          </p:nvPicPr>
          <p:blipFill>
            <a:blip r:embed="rId3"/>
            <a:stretch>
              <a:fillRect/>
            </a:stretch>
          </p:blipFill>
          <p:spPr>
            <a:xfrm>
              <a:off x="1340690" y="962176"/>
              <a:ext cx="7180586" cy="5385440"/>
            </a:xfrm>
            <a:prstGeom prst="rect">
              <a:avLst/>
            </a:prstGeom>
          </p:spPr>
        </p:pic>
        <p:pic>
          <p:nvPicPr>
            <p:cNvPr id="12" name="图片 11">
              <a:extLst>
                <a:ext uri="{FF2B5EF4-FFF2-40B4-BE49-F238E27FC236}">
                  <a16:creationId xmlns:a16="http://schemas.microsoft.com/office/drawing/2014/main" id="{B5E6AADF-6501-4A7B-93A5-4D0EF1A521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83968" y="825669"/>
              <a:ext cx="1828800" cy="1219200"/>
            </a:xfrm>
            <a:prstGeom prst="rect">
              <a:avLst/>
            </a:prstGeom>
          </p:spPr>
        </p:pic>
        <p:pic>
          <p:nvPicPr>
            <p:cNvPr id="13" name="图片 12">
              <a:extLst>
                <a:ext uri="{FF2B5EF4-FFF2-40B4-BE49-F238E27FC236}">
                  <a16:creationId xmlns:a16="http://schemas.microsoft.com/office/drawing/2014/main" id="{0424D9F1-76CA-4EAA-9454-4563A0D6B79B}"/>
                </a:ext>
              </a:extLst>
            </p:cNvPr>
            <p:cNvPicPr>
              <a:picLocks noChangeAspect="1"/>
            </p:cNvPicPr>
            <p:nvPr/>
          </p:nvPicPr>
          <p:blipFill>
            <a:blip r:embed="rId5"/>
            <a:stretch>
              <a:fillRect/>
            </a:stretch>
          </p:blipFill>
          <p:spPr>
            <a:xfrm>
              <a:off x="6459066" y="1517584"/>
              <a:ext cx="1440160" cy="878945"/>
            </a:xfrm>
            <a:prstGeom prst="rect">
              <a:avLst/>
            </a:prstGeom>
          </p:spPr>
        </p:pic>
        <p:pic>
          <p:nvPicPr>
            <p:cNvPr id="14" name="图片 13">
              <a:extLst>
                <a:ext uri="{FF2B5EF4-FFF2-40B4-BE49-F238E27FC236}">
                  <a16:creationId xmlns:a16="http://schemas.microsoft.com/office/drawing/2014/main" id="{292D2864-317C-4C07-878A-1190F070285D}"/>
                </a:ext>
              </a:extLst>
            </p:cNvPr>
            <p:cNvPicPr>
              <a:picLocks noChangeAspect="1"/>
            </p:cNvPicPr>
            <p:nvPr/>
          </p:nvPicPr>
          <p:blipFill rotWithShape="1">
            <a:blip r:embed="rId6"/>
            <a:srcRect t="8311"/>
            <a:stretch/>
          </p:blipFill>
          <p:spPr>
            <a:xfrm>
              <a:off x="7785383" y="3952875"/>
              <a:ext cx="1358617" cy="1245706"/>
            </a:xfrm>
            <a:prstGeom prst="rect">
              <a:avLst/>
            </a:prstGeom>
          </p:spPr>
        </p:pic>
        <p:pic>
          <p:nvPicPr>
            <p:cNvPr id="15" name="图片 14">
              <a:extLst>
                <a:ext uri="{FF2B5EF4-FFF2-40B4-BE49-F238E27FC236}">
                  <a16:creationId xmlns:a16="http://schemas.microsoft.com/office/drawing/2014/main" id="{FE552585-EA18-4829-9E7F-3BE877EDD9B4}"/>
                </a:ext>
              </a:extLst>
            </p:cNvPr>
            <p:cNvPicPr>
              <a:picLocks noChangeAspect="1"/>
            </p:cNvPicPr>
            <p:nvPr/>
          </p:nvPicPr>
          <p:blipFill>
            <a:blip r:embed="rId7"/>
            <a:stretch>
              <a:fillRect/>
            </a:stretch>
          </p:blipFill>
          <p:spPr>
            <a:xfrm>
              <a:off x="5992111" y="5235791"/>
              <a:ext cx="933910" cy="1048446"/>
            </a:xfrm>
            <a:prstGeom prst="rect">
              <a:avLst/>
            </a:prstGeom>
          </p:spPr>
        </p:pic>
        <p:pic>
          <p:nvPicPr>
            <p:cNvPr id="16" name="图片 15">
              <a:extLst>
                <a:ext uri="{FF2B5EF4-FFF2-40B4-BE49-F238E27FC236}">
                  <a16:creationId xmlns:a16="http://schemas.microsoft.com/office/drawing/2014/main" id="{0802A929-DACF-4294-86F3-43947261223B}"/>
                </a:ext>
              </a:extLst>
            </p:cNvPr>
            <p:cNvPicPr>
              <a:picLocks noChangeAspect="1"/>
            </p:cNvPicPr>
            <p:nvPr/>
          </p:nvPicPr>
          <p:blipFill>
            <a:blip r:embed="rId8"/>
            <a:stretch>
              <a:fillRect/>
            </a:stretch>
          </p:blipFill>
          <p:spPr>
            <a:xfrm>
              <a:off x="1009048" y="5313099"/>
              <a:ext cx="1578099" cy="971138"/>
            </a:xfrm>
            <a:prstGeom prst="rect">
              <a:avLst/>
            </a:prstGeom>
          </p:spPr>
        </p:pic>
        <p:pic>
          <p:nvPicPr>
            <p:cNvPr id="18" name="图片 17">
              <a:extLst>
                <a:ext uri="{FF2B5EF4-FFF2-40B4-BE49-F238E27FC236}">
                  <a16:creationId xmlns:a16="http://schemas.microsoft.com/office/drawing/2014/main" id="{1F097F12-B4A5-4921-AB16-F3F5BC91D930}"/>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77380" y="1975219"/>
              <a:ext cx="1222029" cy="1088530"/>
            </a:xfrm>
            <a:prstGeom prst="rect">
              <a:avLst/>
            </a:prstGeom>
          </p:spPr>
        </p:pic>
        <p:sp>
          <p:nvSpPr>
            <p:cNvPr id="19" name="对话气泡: 椭圆形 18">
              <a:extLst>
                <a:ext uri="{FF2B5EF4-FFF2-40B4-BE49-F238E27FC236}">
                  <a16:creationId xmlns:a16="http://schemas.microsoft.com/office/drawing/2014/main" id="{81DA8618-662C-41C9-8EDE-C3420185C391}"/>
                </a:ext>
              </a:extLst>
            </p:cNvPr>
            <p:cNvSpPr/>
            <p:nvPr/>
          </p:nvSpPr>
          <p:spPr>
            <a:xfrm>
              <a:off x="1358900" y="2836069"/>
              <a:ext cx="1250949" cy="929481"/>
            </a:xfrm>
            <a:prstGeom prst="wedgeEllipseCallout">
              <a:avLst>
                <a:gd name="adj1" fmla="val 19776"/>
                <a:gd name="adj2" fmla="val 6876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C72D038C-B52D-4094-B155-D0DAD349193B}"/>
                </a:ext>
              </a:extLst>
            </p:cNvPr>
            <p:cNvSpPr txBox="1"/>
            <p:nvPr/>
          </p:nvSpPr>
          <p:spPr>
            <a:xfrm>
              <a:off x="1446168" y="3100754"/>
              <a:ext cx="1052860" cy="400110"/>
            </a:xfrm>
            <a:prstGeom prst="rect">
              <a:avLst/>
            </a:prstGeom>
            <a:noFill/>
          </p:spPr>
          <p:txBody>
            <a:bodyPr wrap="square" rtlCol="0">
              <a:spAutoFit/>
            </a:bodyPr>
            <a:lstStyle/>
            <a:p>
              <a:pPr algn="ctr"/>
              <a:r>
                <a:rPr lang="zh-CN" altLang="en-US" sz="2000" b="1" dirty="0">
                  <a:cs typeface="+mn-ea"/>
                  <a:sym typeface="+mn-lt"/>
                </a:rPr>
                <a:t>长矛</a:t>
              </a:r>
            </a:p>
          </p:txBody>
        </p:sp>
        <p:sp>
          <p:nvSpPr>
            <p:cNvPr id="21" name="对话气泡: 椭圆形 20">
              <a:extLst>
                <a:ext uri="{FF2B5EF4-FFF2-40B4-BE49-F238E27FC236}">
                  <a16:creationId xmlns:a16="http://schemas.microsoft.com/office/drawing/2014/main" id="{AFA36015-EDFC-430D-AEF4-1041B89C238D}"/>
                </a:ext>
              </a:extLst>
            </p:cNvPr>
            <p:cNvSpPr/>
            <p:nvPr/>
          </p:nvSpPr>
          <p:spPr>
            <a:xfrm>
              <a:off x="2875280" y="1022509"/>
              <a:ext cx="1292860" cy="951071"/>
            </a:xfrm>
            <a:prstGeom prst="wedgeEllipseCallout">
              <a:avLst>
                <a:gd name="adj1" fmla="val 55873"/>
                <a:gd name="adj2" fmla="val 4740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D54455A0-7810-4AE2-902C-7FD21E688A9E}"/>
                </a:ext>
              </a:extLst>
            </p:cNvPr>
            <p:cNvSpPr txBox="1"/>
            <p:nvPr/>
          </p:nvSpPr>
          <p:spPr>
            <a:xfrm>
              <a:off x="2999232" y="1298637"/>
              <a:ext cx="1052860" cy="400110"/>
            </a:xfrm>
            <a:prstGeom prst="rect">
              <a:avLst/>
            </a:prstGeom>
            <a:noFill/>
          </p:spPr>
          <p:txBody>
            <a:bodyPr wrap="square" rtlCol="0">
              <a:spAutoFit/>
            </a:bodyPr>
            <a:lstStyle/>
            <a:p>
              <a:pPr algn="ctr"/>
              <a:r>
                <a:rPr lang="zh-CN" altLang="en-US" sz="2000" b="1" dirty="0">
                  <a:cs typeface="+mn-ea"/>
                  <a:sym typeface="+mn-lt"/>
                </a:rPr>
                <a:t>扇子</a:t>
              </a:r>
            </a:p>
          </p:txBody>
        </p:sp>
        <p:sp>
          <p:nvSpPr>
            <p:cNvPr id="24" name="对话气泡: 圆角矩形 23">
              <a:extLst>
                <a:ext uri="{FF2B5EF4-FFF2-40B4-BE49-F238E27FC236}">
                  <a16:creationId xmlns:a16="http://schemas.microsoft.com/office/drawing/2014/main" id="{49CAFD34-FE42-4310-AF59-0434B2863830}"/>
                </a:ext>
              </a:extLst>
            </p:cNvPr>
            <p:cNvSpPr/>
            <p:nvPr/>
          </p:nvSpPr>
          <p:spPr>
            <a:xfrm>
              <a:off x="7399659" y="2778564"/>
              <a:ext cx="921381" cy="1153356"/>
            </a:xfrm>
            <a:prstGeom prst="wedgeRoundRectCallout">
              <a:avLst>
                <a:gd name="adj1" fmla="val -85341"/>
                <a:gd name="adj2" fmla="val 340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E1B41E6A-51B2-4835-8A2C-479257253960}"/>
                </a:ext>
              </a:extLst>
            </p:cNvPr>
            <p:cNvSpPr txBox="1"/>
            <p:nvPr/>
          </p:nvSpPr>
          <p:spPr>
            <a:xfrm>
              <a:off x="7385040" y="3155187"/>
              <a:ext cx="936000" cy="400110"/>
            </a:xfrm>
            <a:prstGeom prst="rect">
              <a:avLst/>
            </a:prstGeom>
            <a:noFill/>
          </p:spPr>
          <p:txBody>
            <a:bodyPr wrap="square" rtlCol="0">
              <a:spAutoFit/>
            </a:bodyPr>
            <a:lstStyle/>
            <a:p>
              <a:pPr algn="ctr"/>
              <a:r>
                <a:rPr lang="zh-CN" altLang="en-US" sz="2000" b="1" dirty="0">
                  <a:cs typeface="+mn-ea"/>
                  <a:sym typeface="+mn-lt"/>
                </a:rPr>
                <a:t>绳子</a:t>
              </a:r>
            </a:p>
          </p:txBody>
        </p:sp>
        <p:sp>
          <p:nvSpPr>
            <p:cNvPr id="28" name="对话气泡: 圆角矩形 27">
              <a:extLst>
                <a:ext uri="{FF2B5EF4-FFF2-40B4-BE49-F238E27FC236}">
                  <a16:creationId xmlns:a16="http://schemas.microsoft.com/office/drawing/2014/main" id="{52B18D05-22C5-4284-B901-B5D02E23276F}"/>
                </a:ext>
              </a:extLst>
            </p:cNvPr>
            <p:cNvSpPr/>
            <p:nvPr/>
          </p:nvSpPr>
          <p:spPr>
            <a:xfrm>
              <a:off x="4750315" y="5442354"/>
              <a:ext cx="1189837" cy="745086"/>
            </a:xfrm>
            <a:prstGeom prst="wedgeRoundRectCallout">
              <a:avLst>
                <a:gd name="adj1" fmla="val -40894"/>
                <a:gd name="adj2" fmla="val -93330"/>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6B43FA0A-5B9F-4D88-8D75-4544CCFDC918}"/>
                </a:ext>
              </a:extLst>
            </p:cNvPr>
            <p:cNvSpPr txBox="1"/>
            <p:nvPr/>
          </p:nvSpPr>
          <p:spPr>
            <a:xfrm>
              <a:off x="4890593" y="5640595"/>
              <a:ext cx="935697" cy="400110"/>
            </a:xfrm>
            <a:prstGeom prst="rect">
              <a:avLst/>
            </a:prstGeom>
            <a:noFill/>
          </p:spPr>
          <p:txBody>
            <a:bodyPr wrap="square" rtlCol="0">
              <a:spAutoFit/>
            </a:bodyPr>
            <a:lstStyle/>
            <a:p>
              <a:pPr algn="ctr"/>
              <a:r>
                <a:rPr lang="zh-CN" altLang="en-US" sz="2000" b="1" dirty="0">
                  <a:cs typeface="+mn-ea"/>
                  <a:sym typeface="+mn-lt"/>
                </a:rPr>
                <a:t>树</a:t>
              </a:r>
            </a:p>
          </p:txBody>
        </p:sp>
        <p:sp>
          <p:nvSpPr>
            <p:cNvPr id="30" name="对话气泡: 矩形 29">
              <a:extLst>
                <a:ext uri="{FF2B5EF4-FFF2-40B4-BE49-F238E27FC236}">
                  <a16:creationId xmlns:a16="http://schemas.microsoft.com/office/drawing/2014/main" id="{C000CABE-838B-45E6-B86A-DC37F051A66F}"/>
                </a:ext>
              </a:extLst>
            </p:cNvPr>
            <p:cNvSpPr/>
            <p:nvPr/>
          </p:nvSpPr>
          <p:spPr>
            <a:xfrm>
              <a:off x="2686369" y="5313099"/>
              <a:ext cx="1055051" cy="729561"/>
            </a:xfrm>
            <a:prstGeom prst="wedgeRectCallout">
              <a:avLst>
                <a:gd name="adj1" fmla="val 47312"/>
                <a:gd name="adj2" fmla="val -98303"/>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BB7C782A-C513-4DB7-83C1-6F167BCB8BC3}"/>
                </a:ext>
              </a:extLst>
            </p:cNvPr>
            <p:cNvSpPr txBox="1"/>
            <p:nvPr/>
          </p:nvSpPr>
          <p:spPr>
            <a:xfrm>
              <a:off x="2697420" y="5477824"/>
              <a:ext cx="1044000" cy="400110"/>
            </a:xfrm>
            <a:prstGeom prst="rect">
              <a:avLst/>
            </a:prstGeom>
            <a:noFill/>
          </p:spPr>
          <p:txBody>
            <a:bodyPr wrap="square" rtlCol="0">
              <a:spAutoFit/>
            </a:bodyPr>
            <a:lstStyle/>
            <a:p>
              <a:pPr algn="ctr"/>
              <a:r>
                <a:rPr lang="zh-CN" altLang="en-US" sz="2000" b="1" dirty="0">
                  <a:cs typeface="+mn-ea"/>
                  <a:sym typeface="+mn-lt"/>
                </a:rPr>
                <a:t>蛇</a:t>
              </a:r>
            </a:p>
          </p:txBody>
        </p:sp>
        <p:sp>
          <p:nvSpPr>
            <p:cNvPr id="33" name="对话气泡: 矩形 32">
              <a:extLst>
                <a:ext uri="{FF2B5EF4-FFF2-40B4-BE49-F238E27FC236}">
                  <a16:creationId xmlns:a16="http://schemas.microsoft.com/office/drawing/2014/main" id="{C82B3DFC-5890-431F-BE6B-66C048D3F3ED}"/>
                </a:ext>
              </a:extLst>
            </p:cNvPr>
            <p:cNvSpPr/>
            <p:nvPr/>
          </p:nvSpPr>
          <p:spPr>
            <a:xfrm>
              <a:off x="5621187" y="2439215"/>
              <a:ext cx="947254" cy="745945"/>
            </a:xfrm>
            <a:prstGeom prst="wedgeRectCallout">
              <a:avLst>
                <a:gd name="adj1" fmla="val -71658"/>
                <a:gd name="adj2" fmla="val 46671"/>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552449E9-7CF7-4173-A8DF-51E91EB96F04}"/>
                </a:ext>
              </a:extLst>
            </p:cNvPr>
            <p:cNvSpPr txBox="1"/>
            <p:nvPr/>
          </p:nvSpPr>
          <p:spPr>
            <a:xfrm>
              <a:off x="5572814" y="2660927"/>
              <a:ext cx="1044000" cy="400110"/>
            </a:xfrm>
            <a:prstGeom prst="rect">
              <a:avLst/>
            </a:prstGeom>
            <a:noFill/>
          </p:spPr>
          <p:txBody>
            <a:bodyPr wrap="square" rtlCol="0">
              <a:spAutoFit/>
            </a:bodyPr>
            <a:lstStyle/>
            <a:p>
              <a:pPr algn="ctr"/>
              <a:r>
                <a:rPr lang="zh-CN" altLang="en-US" sz="2000" b="1" dirty="0">
                  <a:cs typeface="+mn-ea"/>
                  <a:sym typeface="+mn-lt"/>
                </a:rPr>
                <a:t>墙</a:t>
              </a:r>
            </a:p>
          </p:txBody>
        </p:sp>
      </p:grpSp>
    </p:spTree>
    <p:extLst>
      <p:ext uri="{BB962C8B-B14F-4D97-AF65-F5344CB8AC3E}">
        <p14:creationId xmlns:p14="http://schemas.microsoft.com/office/powerpoint/2010/main" val="235668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E69124B-7402-4157-AFD0-4120B6B614F8}"/>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30</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CBA88352-7423-45A9-AB00-F94DEC1088EE}"/>
              </a:ext>
            </a:extLst>
          </p:cNvPr>
          <p:cNvPicPr>
            <a:picLocks noGrp="1" noChangeAspect="1"/>
          </p:cNvPicPr>
          <p:nvPr>
            <p:ph idx="1"/>
          </p:nvPr>
        </p:nvPicPr>
        <p:blipFill>
          <a:blip r:embed="rId2"/>
          <a:stretch>
            <a:fillRect/>
          </a:stretch>
        </p:blipFill>
        <p:spPr>
          <a:xfrm>
            <a:off x="4732279" y="0"/>
            <a:ext cx="6195847" cy="6858000"/>
          </a:xfrm>
          <a:prstGeom prst="rect">
            <a:avLst/>
          </a:prstGeom>
        </p:spPr>
      </p:pic>
      <p:sp>
        <p:nvSpPr>
          <p:cNvPr id="6" name="矩形 5">
            <a:extLst>
              <a:ext uri="{FF2B5EF4-FFF2-40B4-BE49-F238E27FC236}">
                <a16:creationId xmlns:a16="http://schemas.microsoft.com/office/drawing/2014/main" id="{F0FC6D84-137C-4B87-9BA2-F6D48B9739DC}"/>
              </a:ext>
            </a:extLst>
          </p:cNvPr>
          <p:cNvSpPr/>
          <p:nvPr/>
        </p:nvSpPr>
        <p:spPr>
          <a:xfrm>
            <a:off x="450047" y="2286941"/>
            <a:ext cx="4027990" cy="3108543"/>
          </a:xfrm>
          <a:prstGeom prst="rect">
            <a:avLst/>
          </a:prstGeom>
        </p:spPr>
        <p:txBody>
          <a:bodyPr wrap="square">
            <a:spAutoFit/>
          </a:bodyPr>
          <a:lstStyle/>
          <a:p>
            <a:r>
              <a:rPr lang="zh-CN" altLang="en-US" sz="2800" dirty="0">
                <a:solidFill>
                  <a:srgbClr val="24292E"/>
                </a:solidFill>
                <a:cs typeface="+mn-ea"/>
                <a:sym typeface="+mn-lt"/>
              </a:rPr>
              <a:t>随机森林分类</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鉴定特征的重要性</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交叉验证选择合适的特征组合</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特征在组间相对丰度</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同地和异地的验证</a:t>
            </a:r>
            <a:endParaRPr lang="en-US" altLang="zh-CN" sz="2400" dirty="0">
              <a:solidFill>
                <a:srgbClr val="24292E"/>
              </a:solidFill>
              <a:cs typeface="+mn-ea"/>
              <a:sym typeface="+mn-lt"/>
            </a:endParaRPr>
          </a:p>
          <a:p>
            <a:endParaRPr lang="zh-CN" altLang="en-US" sz="2400" dirty="0">
              <a:cs typeface="+mn-ea"/>
              <a:sym typeface="+mn-lt"/>
            </a:endParaRPr>
          </a:p>
        </p:txBody>
      </p:sp>
      <p:sp>
        <p:nvSpPr>
          <p:cNvPr id="7" name="矩形 6">
            <a:extLst>
              <a:ext uri="{FF2B5EF4-FFF2-40B4-BE49-F238E27FC236}">
                <a16:creationId xmlns:a16="http://schemas.microsoft.com/office/drawing/2014/main" id="{A32F1315-30C1-4D28-B1EE-788274ADEE79}"/>
              </a:ext>
            </a:extLst>
          </p:cNvPr>
          <p:cNvSpPr/>
          <p:nvPr/>
        </p:nvSpPr>
        <p:spPr>
          <a:xfrm>
            <a:off x="7547778" y="6356350"/>
            <a:ext cx="3135655"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t>
            </a:r>
          </a:p>
        </p:txBody>
      </p:sp>
    </p:spTree>
    <p:extLst>
      <p:ext uri="{BB962C8B-B14F-4D97-AF65-F5344CB8AC3E}">
        <p14:creationId xmlns:p14="http://schemas.microsoft.com/office/powerpoint/2010/main" val="861317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8793A81-F256-4409-9582-99BC7A42837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31</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C124C156-3694-45B5-95EE-34279A62A344}"/>
              </a:ext>
            </a:extLst>
          </p:cNvPr>
          <p:cNvPicPr>
            <a:picLocks noGrp="1" noChangeAspect="1"/>
          </p:cNvPicPr>
          <p:nvPr>
            <p:ph idx="1"/>
          </p:nvPr>
        </p:nvPicPr>
        <p:blipFill>
          <a:blip r:embed="rId2"/>
          <a:stretch>
            <a:fillRect/>
          </a:stretch>
        </p:blipFill>
        <p:spPr>
          <a:xfrm>
            <a:off x="4550320" y="1756349"/>
            <a:ext cx="7373992" cy="4351338"/>
          </a:xfrm>
          <a:prstGeom prst="rect">
            <a:avLst/>
          </a:prstGeom>
        </p:spPr>
      </p:pic>
      <p:sp>
        <p:nvSpPr>
          <p:cNvPr id="4" name="标题 3">
            <a:extLst>
              <a:ext uri="{FF2B5EF4-FFF2-40B4-BE49-F238E27FC236}">
                <a16:creationId xmlns:a16="http://schemas.microsoft.com/office/drawing/2014/main" id="{2D068EA0-9D91-4760-8777-341709AB5F64}"/>
              </a:ext>
            </a:extLst>
          </p:cNvPr>
          <p:cNvSpPr>
            <a:spLocks noGrp="1"/>
          </p:cNvSpPr>
          <p:nvPr>
            <p:ph type="title"/>
          </p:nvPr>
        </p:nvSpPr>
        <p:spPr/>
        <p:txBody>
          <a:bodyPr/>
          <a:lstStyle/>
          <a:p>
            <a:r>
              <a:rPr lang="zh-CN" altLang="en-US" dirty="0">
                <a:latin typeface="+mn-lt"/>
                <a:ea typeface="+mn-ea"/>
                <a:cs typeface="+mn-ea"/>
                <a:sym typeface="+mn-lt"/>
              </a:rPr>
              <a:t>随机森林挖掘重要分类特征</a:t>
            </a:r>
          </a:p>
        </p:txBody>
      </p:sp>
      <p:sp>
        <p:nvSpPr>
          <p:cNvPr id="5" name="矩形 4">
            <a:extLst>
              <a:ext uri="{FF2B5EF4-FFF2-40B4-BE49-F238E27FC236}">
                <a16:creationId xmlns:a16="http://schemas.microsoft.com/office/drawing/2014/main" id="{08B165DC-A083-4302-9AC2-46163544B069}"/>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a:t>
            </a:r>
          </a:p>
        </p:txBody>
      </p:sp>
      <p:sp>
        <p:nvSpPr>
          <p:cNvPr id="7" name="矩形 6">
            <a:extLst>
              <a:ext uri="{FF2B5EF4-FFF2-40B4-BE49-F238E27FC236}">
                <a16:creationId xmlns:a16="http://schemas.microsoft.com/office/drawing/2014/main" id="{A5BAF1A7-0F45-41BB-9C42-8E87C099ABA8}"/>
              </a:ext>
            </a:extLst>
          </p:cNvPr>
          <p:cNvSpPr/>
          <p:nvPr/>
        </p:nvSpPr>
        <p:spPr>
          <a:xfrm>
            <a:off x="403748" y="1892369"/>
            <a:ext cx="4027990" cy="3970318"/>
          </a:xfrm>
          <a:prstGeom prst="rect">
            <a:avLst/>
          </a:prstGeom>
        </p:spPr>
        <p:txBody>
          <a:bodyPr wrap="square">
            <a:spAutoFit/>
          </a:bodyPr>
          <a:lstStyle/>
          <a:p>
            <a:r>
              <a:rPr lang="en-US" altLang="zh-CN" sz="2800" dirty="0" err="1">
                <a:solidFill>
                  <a:srgbClr val="24292E"/>
                </a:solidFill>
                <a:cs typeface="+mn-ea"/>
                <a:sym typeface="+mn-lt"/>
              </a:rPr>
              <a:t>randomForest</a:t>
            </a:r>
            <a:r>
              <a:rPr lang="zh-CN" altLang="en-US" sz="2800" dirty="0">
                <a:solidFill>
                  <a:srgbClr val="24292E"/>
                </a:solidFill>
                <a:cs typeface="+mn-ea"/>
                <a:sym typeface="+mn-lt"/>
              </a:rPr>
              <a:t>包对样本离散型进行分类，连续型进行回归</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en-US" altLang="zh-CN" sz="2400" dirty="0" err="1">
                <a:solidFill>
                  <a:srgbClr val="24292E"/>
                </a:solidFill>
                <a:cs typeface="+mn-ea"/>
                <a:sym typeface="+mn-lt"/>
              </a:rPr>
              <a:t>randomForest</a:t>
            </a:r>
            <a:r>
              <a:rPr lang="zh-CN" altLang="en-US" sz="2400" dirty="0">
                <a:solidFill>
                  <a:srgbClr val="24292E"/>
                </a:solidFill>
                <a:cs typeface="+mn-ea"/>
                <a:sym typeface="+mn-lt"/>
              </a:rPr>
              <a:t>建模和导出特征贡献度</a:t>
            </a:r>
            <a:r>
              <a:rPr lang="en-US" altLang="zh-CN" sz="2400" dirty="0">
                <a:solidFill>
                  <a:srgbClr val="24292E"/>
                </a:solidFill>
                <a:cs typeface="+mn-ea"/>
                <a:sym typeface="+mn-lt"/>
              </a:rPr>
              <a:t>importance</a:t>
            </a:r>
            <a:r>
              <a:rPr lang="zh-CN" altLang="en-US" sz="2400" dirty="0">
                <a:solidFill>
                  <a:srgbClr val="24292E"/>
                </a:solidFill>
                <a:cs typeface="+mn-ea"/>
                <a:sym typeface="+mn-lt"/>
              </a:rPr>
              <a:t>，</a:t>
            </a:r>
            <a:r>
              <a:rPr lang="en-US" altLang="zh-CN" sz="2400" dirty="0">
                <a:solidFill>
                  <a:srgbClr val="24292E"/>
                </a:solidFill>
                <a:cs typeface="+mn-ea"/>
                <a:sym typeface="+mn-lt"/>
              </a:rPr>
              <a:t>ggplot2</a:t>
            </a:r>
            <a:r>
              <a:rPr lang="zh-CN" altLang="en-US" sz="2400" dirty="0">
                <a:solidFill>
                  <a:srgbClr val="24292E"/>
                </a:solidFill>
                <a:cs typeface="+mn-ea"/>
                <a:sym typeface="+mn-lt"/>
              </a:rPr>
              <a:t>柱状图可视化</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多次交叉验证，人为选择合适的特征组合，</a:t>
            </a:r>
            <a:r>
              <a:rPr lang="en-US" altLang="zh-CN" sz="2400" dirty="0">
                <a:solidFill>
                  <a:srgbClr val="24292E"/>
                </a:solidFill>
                <a:cs typeface="+mn-ea"/>
                <a:sym typeface="+mn-lt"/>
              </a:rPr>
              <a:t>ggplot2</a:t>
            </a:r>
            <a:r>
              <a:rPr lang="zh-CN" altLang="en-US" sz="2400" dirty="0">
                <a:solidFill>
                  <a:srgbClr val="24292E"/>
                </a:solidFill>
                <a:cs typeface="+mn-ea"/>
                <a:sym typeface="+mn-lt"/>
              </a:rPr>
              <a:t>折线图可视化</a:t>
            </a:r>
            <a:endParaRPr lang="zh-CN" altLang="en-US" sz="2400" dirty="0">
              <a:cs typeface="+mn-ea"/>
              <a:sym typeface="+mn-lt"/>
            </a:endParaRPr>
          </a:p>
        </p:txBody>
      </p:sp>
    </p:spTree>
    <p:extLst>
      <p:ext uri="{BB962C8B-B14F-4D97-AF65-F5344CB8AC3E}">
        <p14:creationId xmlns:p14="http://schemas.microsoft.com/office/powerpoint/2010/main" val="2844005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7C64EE3-B76C-462F-B866-687596A1127C}"/>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32</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18CC3D21-3BB8-4E75-866B-C3AA72B44638}"/>
              </a:ext>
            </a:extLst>
          </p:cNvPr>
          <p:cNvPicPr>
            <a:picLocks noGrp="1" noChangeAspect="1"/>
          </p:cNvPicPr>
          <p:nvPr>
            <p:ph idx="1"/>
          </p:nvPr>
        </p:nvPicPr>
        <p:blipFill>
          <a:blip r:embed="rId2"/>
          <a:stretch>
            <a:fillRect/>
          </a:stretch>
        </p:blipFill>
        <p:spPr>
          <a:xfrm>
            <a:off x="1353118" y="1507687"/>
            <a:ext cx="9925601" cy="4351338"/>
          </a:xfrm>
          <a:prstGeom prst="rect">
            <a:avLst/>
          </a:prstGeom>
        </p:spPr>
      </p:pic>
      <p:sp>
        <p:nvSpPr>
          <p:cNvPr id="4" name="标题 3">
            <a:extLst>
              <a:ext uri="{FF2B5EF4-FFF2-40B4-BE49-F238E27FC236}">
                <a16:creationId xmlns:a16="http://schemas.microsoft.com/office/drawing/2014/main" id="{C7EFB6AC-3F61-48BC-8B5D-39FACD796397}"/>
              </a:ext>
            </a:extLst>
          </p:cNvPr>
          <p:cNvSpPr>
            <a:spLocks noGrp="1"/>
          </p:cNvSpPr>
          <p:nvPr>
            <p:ph type="title"/>
          </p:nvPr>
        </p:nvSpPr>
        <p:spPr/>
        <p:txBody>
          <a:bodyPr/>
          <a:lstStyle/>
          <a:p>
            <a:r>
              <a:rPr lang="zh-CN" altLang="en-US" dirty="0">
                <a:latin typeface="+mn-lt"/>
                <a:ea typeface="+mn-ea"/>
                <a:cs typeface="+mn-ea"/>
                <a:sym typeface="+mn-lt"/>
              </a:rPr>
              <a:t>重要分类特征在组间差异</a:t>
            </a:r>
          </a:p>
        </p:txBody>
      </p:sp>
      <p:sp>
        <p:nvSpPr>
          <p:cNvPr id="6" name="文本框 5">
            <a:extLst>
              <a:ext uri="{FF2B5EF4-FFF2-40B4-BE49-F238E27FC236}">
                <a16:creationId xmlns:a16="http://schemas.microsoft.com/office/drawing/2014/main" id="{03748297-3558-42A4-857E-7129DC410DED}"/>
              </a:ext>
            </a:extLst>
          </p:cNvPr>
          <p:cNvSpPr txBox="1"/>
          <p:nvPr/>
        </p:nvSpPr>
        <p:spPr>
          <a:xfrm>
            <a:off x="1782323" y="5891905"/>
            <a:ext cx="9606987" cy="523220"/>
          </a:xfrm>
          <a:prstGeom prst="rect">
            <a:avLst/>
          </a:prstGeom>
          <a:noFill/>
        </p:spPr>
        <p:txBody>
          <a:bodyPr wrap="square" rtlCol="0">
            <a:spAutoFit/>
          </a:bodyPr>
          <a:lstStyle/>
          <a:p>
            <a:r>
              <a:rPr lang="zh-CN" altLang="en-US" sz="2800" dirty="0">
                <a:cs typeface="+mn-ea"/>
                <a:sym typeface="+mn-lt"/>
              </a:rPr>
              <a:t>柱状图</a:t>
            </a:r>
            <a:r>
              <a:rPr lang="en-US" altLang="zh-CN" sz="2800" dirty="0">
                <a:cs typeface="+mn-ea"/>
                <a:sym typeface="+mn-lt"/>
              </a:rPr>
              <a:t>+</a:t>
            </a:r>
            <a:r>
              <a:rPr lang="zh-CN" altLang="en-US" sz="2800" dirty="0">
                <a:cs typeface="+mn-ea"/>
                <a:sym typeface="+mn-lt"/>
              </a:rPr>
              <a:t>标准误展示特征丰度的组间差异，分类再排序</a:t>
            </a:r>
          </a:p>
        </p:txBody>
      </p:sp>
      <p:sp>
        <p:nvSpPr>
          <p:cNvPr id="7" name="矩形 6">
            <a:extLst>
              <a:ext uri="{FF2B5EF4-FFF2-40B4-BE49-F238E27FC236}">
                <a16:creationId xmlns:a16="http://schemas.microsoft.com/office/drawing/2014/main" id="{A56872B3-CAE1-445A-8DCF-EEECED9C47EC}"/>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2b</a:t>
            </a:r>
          </a:p>
        </p:txBody>
      </p:sp>
    </p:spTree>
    <p:extLst>
      <p:ext uri="{BB962C8B-B14F-4D97-AF65-F5344CB8AC3E}">
        <p14:creationId xmlns:p14="http://schemas.microsoft.com/office/powerpoint/2010/main" val="3630971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1F0E781-51A9-4A39-AF86-C26214371B29}"/>
              </a:ext>
            </a:extLst>
          </p:cNvPr>
          <p:cNvSpPr>
            <a:spLocks noGrp="1"/>
          </p:cNvSpPr>
          <p:nvPr>
            <p:ph type="ftr" sz="quarter" idx="11"/>
          </p:nvPr>
        </p:nvSpPr>
        <p:spPr/>
        <p:txBody>
          <a:bodyPr/>
          <a:lstStyle/>
          <a:p>
            <a:fld id="{F9C60500-E164-45A2-8EA2-8D6CF0F89E26}" type="slidenum">
              <a:rPr lang="zh-CN" altLang="en-US" smtClean="0"/>
              <a:pPr/>
              <a:t>33</a:t>
            </a:fld>
            <a:endParaRPr lang="zh-CN" altLang="en-US" dirty="0"/>
          </a:p>
        </p:txBody>
      </p:sp>
      <p:pic>
        <p:nvPicPr>
          <p:cNvPr id="5" name="内容占位符 4">
            <a:extLst>
              <a:ext uri="{FF2B5EF4-FFF2-40B4-BE49-F238E27FC236}">
                <a16:creationId xmlns:a16="http://schemas.microsoft.com/office/drawing/2014/main" id="{D86F9D1E-D9EB-46E0-B20E-8B4DBA9B0DA7}"/>
              </a:ext>
            </a:extLst>
          </p:cNvPr>
          <p:cNvPicPr>
            <a:picLocks noGrp="1" noChangeAspect="1"/>
          </p:cNvPicPr>
          <p:nvPr>
            <p:ph idx="1"/>
          </p:nvPr>
        </p:nvPicPr>
        <p:blipFill>
          <a:blip r:embed="rId2"/>
          <a:stretch>
            <a:fillRect/>
          </a:stretch>
        </p:blipFill>
        <p:spPr>
          <a:xfrm>
            <a:off x="1936749" y="1447800"/>
            <a:ext cx="8515351" cy="4257675"/>
          </a:xfrm>
          <a:prstGeom prst="rect">
            <a:avLst/>
          </a:prstGeom>
        </p:spPr>
      </p:pic>
      <p:sp>
        <p:nvSpPr>
          <p:cNvPr id="4" name="标题 3">
            <a:extLst>
              <a:ext uri="{FF2B5EF4-FFF2-40B4-BE49-F238E27FC236}">
                <a16:creationId xmlns:a16="http://schemas.microsoft.com/office/drawing/2014/main" id="{B7AD26E7-7DD4-49E3-A3E0-AD8146CCDBA0}"/>
              </a:ext>
            </a:extLst>
          </p:cNvPr>
          <p:cNvSpPr>
            <a:spLocks noGrp="1"/>
          </p:cNvSpPr>
          <p:nvPr>
            <p:ph type="title"/>
          </p:nvPr>
        </p:nvSpPr>
        <p:spPr/>
        <p:txBody>
          <a:bodyPr/>
          <a:lstStyle/>
          <a:p>
            <a:r>
              <a:rPr lang="zh-CN" altLang="en-US" dirty="0">
                <a:cs typeface="+mn-ea"/>
                <a:sym typeface="+mn-lt"/>
              </a:rPr>
              <a:t>重要分类特征在时间上变化</a:t>
            </a:r>
            <a:endParaRPr lang="zh-CN" altLang="en-US" dirty="0"/>
          </a:p>
        </p:txBody>
      </p:sp>
      <p:sp>
        <p:nvSpPr>
          <p:cNvPr id="6" name="矩形 5">
            <a:extLst>
              <a:ext uri="{FF2B5EF4-FFF2-40B4-BE49-F238E27FC236}">
                <a16:creationId xmlns:a16="http://schemas.microsoft.com/office/drawing/2014/main" id="{B002D541-46FD-43F1-8CD5-036940DF359F}"/>
              </a:ext>
            </a:extLst>
          </p:cNvPr>
          <p:cNvSpPr/>
          <p:nvPr/>
        </p:nvSpPr>
        <p:spPr>
          <a:xfrm>
            <a:off x="1499017" y="6275034"/>
            <a:ext cx="8515351" cy="492443"/>
          </a:xfrm>
          <a:prstGeom prst="rect">
            <a:avLst/>
          </a:prstGeom>
        </p:spPr>
        <p:txBody>
          <a:bodyPr wrap="square">
            <a:spAutoFit/>
          </a:bodyPr>
          <a:lstStyle/>
          <a:p>
            <a:pPr algn="ctr"/>
            <a:r>
              <a:rPr lang="pt-BR" altLang="zh-CN" sz="1300" dirty="0">
                <a:cs typeface="+mn-ea"/>
                <a:sym typeface="+mn-lt"/>
                <a:hlinkClick r:id="rId3"/>
              </a:rPr>
              <a:t>Jingying Zhang, Na Zhang, </a:t>
            </a:r>
            <a:r>
              <a:rPr lang="pt-BR" altLang="zh-CN" sz="1300" b="1" dirty="0">
                <a:cs typeface="+mn-ea"/>
                <a:sym typeface="+mn-lt"/>
                <a:hlinkClick r:id="rId3"/>
              </a:rPr>
              <a:t>Yong-Xin Liu</a:t>
            </a:r>
            <a:r>
              <a:rPr lang="pt-BR" altLang="zh-CN" sz="1300" dirty="0">
                <a:cs typeface="+mn-ea"/>
                <a:sym typeface="+mn-lt"/>
                <a:hlinkClick r:id="rId3"/>
              </a:rPr>
              <a:t>, </a:t>
            </a:r>
            <a:r>
              <a:rPr lang="en-US" altLang="zh-CN" sz="1300" dirty="0">
                <a:cs typeface="+mn-ea"/>
                <a:sym typeface="+mn-lt"/>
                <a:hlinkClick r:id="rId3"/>
              </a:rPr>
              <a:t>et. al</a:t>
            </a:r>
            <a:r>
              <a:rPr lang="pt-BR" altLang="zh-CN" sz="1300" dirty="0">
                <a:cs typeface="+mn-ea"/>
                <a:sym typeface="+mn-lt"/>
                <a:hlinkClick r:id="rId3"/>
              </a:rPr>
              <a:t>.</a:t>
            </a:r>
            <a:r>
              <a:rPr lang="en-US" altLang="zh-CN" sz="1300" dirty="0">
                <a:cs typeface="+mn-ea"/>
                <a:sym typeface="+mn-lt"/>
                <a:hlinkClick r:id="rId3"/>
              </a:rPr>
              <a:t> Root microbiota shift in rice correlates with resident time in the field and developmental stage. </a:t>
            </a:r>
            <a:r>
              <a:rPr lang="pt-BR" altLang="zh-CN" sz="1300" dirty="0">
                <a:cs typeface="+mn-ea"/>
                <a:sym typeface="+mn-lt"/>
                <a:hlinkClick r:id="rId3"/>
              </a:rPr>
              <a:t> </a:t>
            </a:r>
            <a:r>
              <a:rPr lang="pt-BR" altLang="zh-CN" sz="1300" b="1" i="1" dirty="0">
                <a:cs typeface="+mn-ea"/>
                <a:sym typeface="+mn-lt"/>
                <a:hlinkClick r:id="rId3"/>
              </a:rPr>
              <a:t>Science China Life Sciences</a:t>
            </a:r>
            <a:r>
              <a:rPr lang="pt-BR" altLang="zh-CN" sz="1300" dirty="0">
                <a:cs typeface="+mn-ea"/>
                <a:sym typeface="+mn-lt"/>
                <a:hlinkClick r:id="rId3"/>
              </a:rPr>
              <a:t>. 2018</a:t>
            </a:r>
            <a:r>
              <a:rPr lang="en-US" altLang="zh-CN" sz="1300" dirty="0">
                <a:cs typeface="+mn-ea"/>
                <a:sym typeface="+mn-lt"/>
                <a:hlinkClick r:id="rId3"/>
              </a:rPr>
              <a:t>.</a:t>
            </a:r>
            <a:r>
              <a:rPr lang="zh-CN" altLang="en-US" sz="1300" dirty="0">
                <a:cs typeface="+mn-ea"/>
                <a:sym typeface="+mn-lt"/>
                <a:hlinkClick r:id="rId3"/>
              </a:rPr>
              <a:t> </a:t>
            </a:r>
            <a:r>
              <a:rPr lang="en-US" altLang="zh-CN" sz="1300" dirty="0">
                <a:cs typeface="+mn-ea"/>
                <a:sym typeface="+mn-lt"/>
                <a:hlinkClick r:id="rId3"/>
              </a:rPr>
              <a:t>doi:10.1007/s11427-018-9284-4 Fig</a:t>
            </a:r>
            <a:r>
              <a:rPr lang="zh-CN" altLang="en-US" sz="1300" dirty="0">
                <a:cs typeface="+mn-ea"/>
                <a:sym typeface="+mn-lt"/>
                <a:hlinkClick r:id="rId3"/>
              </a:rPr>
              <a:t> </a:t>
            </a:r>
            <a:r>
              <a:rPr lang="en-US" altLang="zh-CN" sz="1300" dirty="0">
                <a:cs typeface="+mn-ea"/>
                <a:sym typeface="+mn-lt"/>
                <a:hlinkClick r:id="rId3"/>
              </a:rPr>
              <a:t>4B</a:t>
            </a:r>
            <a:endParaRPr lang="en-US" altLang="zh-CN" sz="1300" dirty="0">
              <a:cs typeface="+mn-ea"/>
              <a:sym typeface="+mn-lt"/>
            </a:endParaRPr>
          </a:p>
        </p:txBody>
      </p:sp>
      <p:sp>
        <p:nvSpPr>
          <p:cNvPr id="7" name="文本框 6">
            <a:extLst>
              <a:ext uri="{FF2B5EF4-FFF2-40B4-BE49-F238E27FC236}">
                <a16:creationId xmlns:a16="http://schemas.microsoft.com/office/drawing/2014/main" id="{B03F4C5C-4E50-4E2E-9D7C-E30D5DA20CF6}"/>
              </a:ext>
            </a:extLst>
          </p:cNvPr>
          <p:cNvSpPr txBox="1"/>
          <p:nvPr/>
        </p:nvSpPr>
        <p:spPr>
          <a:xfrm>
            <a:off x="2428875" y="5719763"/>
            <a:ext cx="7558088" cy="369332"/>
          </a:xfrm>
          <a:prstGeom prst="rect">
            <a:avLst/>
          </a:prstGeom>
          <a:noFill/>
        </p:spPr>
        <p:txBody>
          <a:bodyPr wrap="square" rtlCol="0">
            <a:spAutoFit/>
          </a:bodyPr>
          <a:lstStyle/>
          <a:p>
            <a:r>
              <a:rPr lang="en-US" altLang="zh-CN" dirty="0" err="1"/>
              <a:t>pheatmap</a:t>
            </a:r>
            <a:r>
              <a:rPr lang="zh-CN" altLang="en-US" dirty="0"/>
              <a:t>绘制，数据行按最高丰度出现的时间排序，列按时间序列排序</a:t>
            </a:r>
          </a:p>
        </p:txBody>
      </p:sp>
    </p:spTree>
    <p:extLst>
      <p:ext uri="{BB962C8B-B14F-4D97-AF65-F5344CB8AC3E}">
        <p14:creationId xmlns:p14="http://schemas.microsoft.com/office/powerpoint/2010/main" val="385347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A197DB-E96F-4D53-BE99-C50BB35DC1A1}"/>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34</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44EB44F3-7183-40C2-A5D0-A358786B7C9F}"/>
              </a:ext>
            </a:extLst>
          </p:cNvPr>
          <p:cNvPicPr>
            <a:picLocks noGrp="1" noChangeAspect="1"/>
          </p:cNvPicPr>
          <p:nvPr>
            <p:ph idx="1"/>
          </p:nvPr>
        </p:nvPicPr>
        <p:blipFill>
          <a:blip r:embed="rId2"/>
          <a:stretch>
            <a:fillRect/>
          </a:stretch>
        </p:blipFill>
        <p:spPr>
          <a:xfrm>
            <a:off x="873710" y="1685647"/>
            <a:ext cx="10515600" cy="4051675"/>
          </a:xfrm>
          <a:prstGeom prst="rect">
            <a:avLst/>
          </a:prstGeom>
        </p:spPr>
      </p:pic>
      <p:sp>
        <p:nvSpPr>
          <p:cNvPr id="4" name="标题 3">
            <a:extLst>
              <a:ext uri="{FF2B5EF4-FFF2-40B4-BE49-F238E27FC236}">
                <a16:creationId xmlns:a16="http://schemas.microsoft.com/office/drawing/2014/main" id="{55A4FC48-1619-45C3-99F5-E66B487DC7AB}"/>
              </a:ext>
            </a:extLst>
          </p:cNvPr>
          <p:cNvSpPr>
            <a:spLocks noGrp="1"/>
          </p:cNvSpPr>
          <p:nvPr>
            <p:ph type="title"/>
          </p:nvPr>
        </p:nvSpPr>
        <p:spPr>
          <a:xfrm>
            <a:off x="1759352" y="442875"/>
            <a:ext cx="9629958" cy="1064812"/>
          </a:xfrm>
        </p:spPr>
        <p:txBody>
          <a:bodyPr/>
          <a:lstStyle/>
          <a:p>
            <a:r>
              <a:rPr lang="zh-CN" altLang="en-US" dirty="0">
                <a:latin typeface="+mn-lt"/>
                <a:ea typeface="+mn-ea"/>
                <a:cs typeface="+mn-ea"/>
                <a:sym typeface="+mn-lt"/>
              </a:rPr>
              <a:t>模型普适性评估</a:t>
            </a:r>
            <a:r>
              <a:rPr lang="en-US" altLang="zh-CN" dirty="0">
                <a:latin typeface="+mn-lt"/>
                <a:ea typeface="+mn-ea"/>
                <a:cs typeface="+mn-ea"/>
                <a:sym typeface="+mn-lt"/>
              </a:rPr>
              <a:t>——</a:t>
            </a:r>
            <a:r>
              <a:rPr lang="zh-CN" altLang="en-US" dirty="0">
                <a:latin typeface="+mn-lt"/>
                <a:ea typeface="+mn-ea"/>
                <a:cs typeface="+mn-ea"/>
                <a:sym typeface="+mn-lt"/>
              </a:rPr>
              <a:t>预测样本分类</a:t>
            </a:r>
          </a:p>
        </p:txBody>
      </p:sp>
      <p:sp>
        <p:nvSpPr>
          <p:cNvPr id="6" name="矩形 5">
            <a:extLst>
              <a:ext uri="{FF2B5EF4-FFF2-40B4-BE49-F238E27FC236}">
                <a16:creationId xmlns:a16="http://schemas.microsoft.com/office/drawing/2014/main" id="{9807749E-0B50-4ECE-85BC-9E84F2469CFE}"/>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2c/d</a:t>
            </a:r>
          </a:p>
        </p:txBody>
      </p:sp>
      <p:sp>
        <p:nvSpPr>
          <p:cNvPr id="7" name="文本框 6">
            <a:extLst>
              <a:ext uri="{FF2B5EF4-FFF2-40B4-BE49-F238E27FC236}">
                <a16:creationId xmlns:a16="http://schemas.microsoft.com/office/drawing/2014/main" id="{4EAB3CB7-A97D-480D-A105-3380B05BEF1C}"/>
              </a:ext>
            </a:extLst>
          </p:cNvPr>
          <p:cNvSpPr txBox="1"/>
          <p:nvPr/>
        </p:nvSpPr>
        <p:spPr>
          <a:xfrm>
            <a:off x="1328016" y="5890478"/>
            <a:ext cx="9606987" cy="523220"/>
          </a:xfrm>
          <a:prstGeom prst="rect">
            <a:avLst/>
          </a:prstGeom>
          <a:noFill/>
        </p:spPr>
        <p:txBody>
          <a:bodyPr wrap="square" rtlCol="0">
            <a:spAutoFit/>
          </a:bodyPr>
          <a:lstStyle/>
          <a:p>
            <a:r>
              <a:rPr lang="zh-CN" altLang="en-US" sz="2800" dirty="0">
                <a:cs typeface="+mn-ea"/>
                <a:sym typeface="+mn-lt"/>
              </a:rPr>
              <a:t>模型对另一块地相同品种</a:t>
            </a:r>
            <a:r>
              <a:rPr lang="en-US" altLang="zh-CN" sz="2800" dirty="0">
                <a:cs typeface="+mn-ea"/>
                <a:sym typeface="+mn-lt"/>
              </a:rPr>
              <a:t>(c)</a:t>
            </a:r>
            <a:r>
              <a:rPr lang="zh-CN" altLang="en-US" sz="2800" dirty="0">
                <a:cs typeface="+mn-ea"/>
                <a:sym typeface="+mn-lt"/>
              </a:rPr>
              <a:t>和不同地点不同品种</a:t>
            </a:r>
            <a:r>
              <a:rPr lang="en-US" altLang="zh-CN" sz="2800" dirty="0">
                <a:cs typeface="+mn-ea"/>
                <a:sym typeface="+mn-lt"/>
              </a:rPr>
              <a:t>(d)</a:t>
            </a:r>
            <a:r>
              <a:rPr lang="zh-CN" altLang="en-US" sz="2800" dirty="0">
                <a:cs typeface="+mn-ea"/>
                <a:sym typeface="+mn-lt"/>
              </a:rPr>
              <a:t>预测</a:t>
            </a:r>
          </a:p>
        </p:txBody>
      </p:sp>
      <p:sp>
        <p:nvSpPr>
          <p:cNvPr id="8" name="文本框 7">
            <a:extLst>
              <a:ext uri="{FF2B5EF4-FFF2-40B4-BE49-F238E27FC236}">
                <a16:creationId xmlns:a16="http://schemas.microsoft.com/office/drawing/2014/main" id="{8A94C57D-369C-4D64-AD2C-140D4F5FA35C}"/>
              </a:ext>
            </a:extLst>
          </p:cNvPr>
          <p:cNvSpPr txBox="1"/>
          <p:nvPr/>
        </p:nvSpPr>
        <p:spPr>
          <a:xfrm>
            <a:off x="5982967" y="4538169"/>
            <a:ext cx="4735190" cy="954107"/>
          </a:xfrm>
          <a:prstGeom prst="rect">
            <a:avLst/>
          </a:prstGeom>
          <a:noFill/>
        </p:spPr>
        <p:txBody>
          <a:bodyPr wrap="square" rtlCol="0">
            <a:spAutoFit/>
          </a:bodyPr>
          <a:lstStyle/>
          <a:p>
            <a:r>
              <a:rPr lang="en-US" altLang="zh-CN" sz="2800" dirty="0" err="1">
                <a:cs typeface="+mn-ea"/>
                <a:sym typeface="+mn-lt"/>
              </a:rPr>
              <a:t>pheatmap</a:t>
            </a:r>
            <a:r>
              <a:rPr lang="zh-CN" altLang="en-US" sz="2800" dirty="0">
                <a:cs typeface="+mn-ea"/>
                <a:sym typeface="+mn-lt"/>
              </a:rPr>
              <a:t>展示预测结果，需要考虑布局换行和末行补齐</a:t>
            </a:r>
          </a:p>
        </p:txBody>
      </p:sp>
    </p:spTree>
    <p:extLst>
      <p:ext uri="{BB962C8B-B14F-4D97-AF65-F5344CB8AC3E}">
        <p14:creationId xmlns:p14="http://schemas.microsoft.com/office/powerpoint/2010/main" val="4035523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290215C-3AE8-47C2-9F9F-B4D138FE39A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35</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6D3792AE-DC31-49F5-8191-2CE0A4793C6E}"/>
              </a:ext>
            </a:extLst>
          </p:cNvPr>
          <p:cNvSpPr>
            <a:spLocks noGrp="1"/>
          </p:cNvSpPr>
          <p:nvPr>
            <p:ph idx="1"/>
          </p:nvPr>
        </p:nvSpPr>
        <p:spPr/>
        <p:txBody>
          <a:bodyPr>
            <a:normAutofit/>
          </a:bodyPr>
          <a:lstStyle/>
          <a:p>
            <a:r>
              <a:rPr lang="zh-CN" altLang="en-US" dirty="0">
                <a:latin typeface="+mn-lt"/>
                <a:ea typeface="+mn-ea"/>
                <a:cs typeface="+mn-ea"/>
                <a:sym typeface="+mn-lt"/>
              </a:rPr>
              <a:t>文章的逻辑结构：总</a:t>
            </a:r>
            <a:r>
              <a:rPr lang="en-US" altLang="zh-CN" dirty="0">
                <a:latin typeface="+mn-lt"/>
                <a:ea typeface="+mn-ea"/>
                <a:cs typeface="+mn-ea"/>
                <a:sym typeface="+mn-lt"/>
              </a:rPr>
              <a:t>——</a:t>
            </a:r>
            <a:r>
              <a:rPr lang="zh-CN" altLang="en-US" dirty="0">
                <a:latin typeface="+mn-lt"/>
                <a:ea typeface="+mn-ea"/>
                <a:cs typeface="+mn-ea"/>
                <a:sym typeface="+mn-lt"/>
              </a:rPr>
              <a:t>分</a:t>
            </a:r>
            <a:r>
              <a:rPr lang="en-US" altLang="zh-CN" dirty="0">
                <a:latin typeface="+mn-lt"/>
                <a:ea typeface="+mn-ea"/>
                <a:cs typeface="+mn-ea"/>
                <a:sym typeface="+mn-lt"/>
              </a:rPr>
              <a:t>——</a:t>
            </a:r>
            <a:r>
              <a:rPr lang="zh-CN" altLang="en-US" dirty="0">
                <a:latin typeface="+mn-lt"/>
                <a:ea typeface="+mn-ea"/>
                <a:cs typeface="+mn-ea"/>
                <a:sym typeface="+mn-lt"/>
              </a:rPr>
              <a:t>应用，</a:t>
            </a:r>
            <a:r>
              <a:rPr lang="en-US" altLang="zh-CN" dirty="0">
                <a:latin typeface="+mn-lt"/>
                <a:ea typeface="+mn-ea"/>
                <a:cs typeface="+mn-ea"/>
                <a:sym typeface="+mn-lt"/>
              </a:rPr>
              <a:t>3 – 4</a:t>
            </a:r>
            <a:r>
              <a:rPr lang="zh-CN" altLang="en-US" dirty="0">
                <a:latin typeface="+mn-lt"/>
                <a:ea typeface="+mn-ea"/>
                <a:cs typeface="+mn-ea"/>
                <a:sym typeface="+mn-lt"/>
              </a:rPr>
              <a:t>个组图，最多</a:t>
            </a:r>
            <a:r>
              <a:rPr lang="en-US" altLang="zh-CN" dirty="0">
                <a:latin typeface="+mn-lt"/>
                <a:ea typeface="+mn-ea"/>
                <a:cs typeface="+mn-ea"/>
                <a:sym typeface="+mn-lt"/>
              </a:rPr>
              <a:t>6</a:t>
            </a:r>
            <a:r>
              <a:rPr lang="zh-CN" altLang="en-US" dirty="0">
                <a:cs typeface="+mn-ea"/>
                <a:sym typeface="+mn-lt"/>
              </a:rPr>
              <a:t>个</a:t>
            </a:r>
            <a:endParaRPr lang="en-US" altLang="zh-CN" dirty="0">
              <a:latin typeface="+mn-lt"/>
              <a:ea typeface="+mn-ea"/>
              <a:cs typeface="+mn-ea"/>
              <a:sym typeface="+mn-lt"/>
            </a:endParaRPr>
          </a:p>
          <a:p>
            <a:r>
              <a:rPr lang="zh-CN" altLang="en-US" dirty="0">
                <a:latin typeface="+mn-lt"/>
                <a:ea typeface="+mn-ea"/>
                <a:cs typeface="+mn-ea"/>
                <a:sym typeface="+mn-lt"/>
              </a:rPr>
              <a:t>图的逻辑：</a:t>
            </a:r>
            <a:r>
              <a:rPr lang="en-US" altLang="zh-CN" dirty="0">
                <a:latin typeface="+mn-lt"/>
                <a:ea typeface="+mn-ea"/>
                <a:cs typeface="+mn-ea"/>
                <a:sym typeface="+mn-lt"/>
              </a:rPr>
              <a:t>3-6</a:t>
            </a:r>
            <a:r>
              <a:rPr lang="zh-CN" altLang="en-US" dirty="0">
                <a:latin typeface="+mn-lt"/>
                <a:ea typeface="+mn-ea"/>
                <a:cs typeface="+mn-ea"/>
                <a:sym typeface="+mn-lt"/>
              </a:rPr>
              <a:t>个子图构成一个组图，说明一个主题</a:t>
            </a:r>
            <a:endParaRPr lang="en-US" altLang="zh-CN" dirty="0">
              <a:latin typeface="+mn-lt"/>
              <a:ea typeface="+mn-ea"/>
              <a:cs typeface="+mn-ea"/>
              <a:sym typeface="+mn-lt"/>
            </a:endParaRPr>
          </a:p>
          <a:p>
            <a:r>
              <a:rPr lang="en-US" altLang="zh-CN" dirty="0">
                <a:latin typeface="+mn-lt"/>
                <a:ea typeface="+mn-ea"/>
                <a:cs typeface="+mn-ea"/>
                <a:sym typeface="+mn-lt"/>
              </a:rPr>
              <a:t>1</a:t>
            </a:r>
            <a:r>
              <a:rPr lang="zh-CN" altLang="en-US" dirty="0">
                <a:latin typeface="+mn-lt"/>
                <a:ea typeface="+mn-ea"/>
                <a:cs typeface="+mn-ea"/>
                <a:sym typeface="+mn-lt"/>
              </a:rPr>
              <a:t>总：地图和实验设计、</a:t>
            </a:r>
            <a:r>
              <a:rPr lang="en-US" altLang="zh-CN" dirty="0">
                <a:latin typeface="+mn-lt"/>
                <a:ea typeface="+mn-ea"/>
                <a:cs typeface="+mn-ea"/>
                <a:sym typeface="+mn-lt"/>
              </a:rPr>
              <a:t>α</a:t>
            </a:r>
            <a:r>
              <a:rPr lang="zh-CN" altLang="en-US" dirty="0">
                <a:latin typeface="+mn-lt"/>
                <a:ea typeface="+mn-ea"/>
                <a:cs typeface="+mn-ea"/>
                <a:sym typeface="+mn-lt"/>
              </a:rPr>
              <a:t>多样性箱线图、</a:t>
            </a:r>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散点图、物种组成柱状图</a:t>
            </a:r>
          </a:p>
          <a:p>
            <a:r>
              <a:rPr lang="en-US" altLang="zh-CN" dirty="0">
                <a:latin typeface="+mn-lt"/>
                <a:ea typeface="+mn-ea"/>
                <a:cs typeface="+mn-ea"/>
                <a:sym typeface="+mn-lt"/>
              </a:rPr>
              <a:t>2</a:t>
            </a:r>
            <a:r>
              <a:rPr lang="zh-CN" altLang="en-US" dirty="0">
                <a:latin typeface="+mn-lt"/>
                <a:ea typeface="+mn-ea"/>
                <a:cs typeface="+mn-ea"/>
                <a:sym typeface="+mn-lt"/>
              </a:rPr>
              <a:t>分：差异比较曼哈顿</a:t>
            </a:r>
            <a:r>
              <a:rPr lang="en-US" altLang="zh-CN" dirty="0">
                <a:latin typeface="+mn-lt"/>
                <a:ea typeface="+mn-ea"/>
                <a:cs typeface="+mn-ea"/>
                <a:sym typeface="+mn-lt"/>
              </a:rPr>
              <a:t>/</a:t>
            </a:r>
            <a:r>
              <a:rPr lang="zh-CN" altLang="en-US" dirty="0">
                <a:latin typeface="+mn-lt"/>
                <a:ea typeface="+mn-ea"/>
                <a:cs typeface="+mn-ea"/>
                <a:sym typeface="+mn-lt"/>
              </a:rPr>
              <a:t>火山图、韦恩图进一步比较重复性、热图结合有</a:t>
            </a:r>
            <a:r>
              <a:rPr lang="en-US" altLang="zh-CN" dirty="0">
                <a:latin typeface="+mn-lt"/>
                <a:ea typeface="+mn-ea"/>
                <a:cs typeface="+mn-ea"/>
                <a:sym typeface="+mn-lt"/>
              </a:rPr>
              <a:t>/</a:t>
            </a:r>
            <a:r>
              <a:rPr lang="zh-CN" altLang="en-US" dirty="0">
                <a:latin typeface="+mn-lt"/>
                <a:ea typeface="+mn-ea"/>
                <a:cs typeface="+mn-ea"/>
                <a:sym typeface="+mn-lt"/>
              </a:rPr>
              <a:t>无或丰度注释、箱线图展示差异功能</a:t>
            </a:r>
            <a:endParaRPr lang="en-US" altLang="zh-CN" dirty="0">
              <a:latin typeface="+mn-lt"/>
              <a:ea typeface="+mn-ea"/>
              <a:cs typeface="+mn-ea"/>
              <a:sym typeface="+mn-lt"/>
            </a:endParaRPr>
          </a:p>
          <a:p>
            <a:r>
              <a:rPr lang="en-US" altLang="zh-CN" dirty="0">
                <a:latin typeface="+mn-lt"/>
                <a:ea typeface="+mn-ea"/>
                <a:cs typeface="+mn-ea"/>
                <a:sym typeface="+mn-lt"/>
              </a:rPr>
              <a:t>3</a:t>
            </a:r>
            <a:r>
              <a:rPr lang="zh-CN" altLang="en-US" dirty="0">
                <a:latin typeface="+mn-lt"/>
                <a:ea typeface="+mn-ea"/>
                <a:cs typeface="+mn-ea"/>
                <a:sym typeface="+mn-lt"/>
              </a:rPr>
              <a:t>应用：建模</a:t>
            </a:r>
            <a:r>
              <a:rPr lang="en-US" altLang="zh-CN" dirty="0">
                <a:latin typeface="+mn-lt"/>
                <a:ea typeface="+mn-ea"/>
                <a:cs typeface="+mn-ea"/>
                <a:sym typeface="+mn-lt"/>
              </a:rPr>
              <a:t>(</a:t>
            </a:r>
            <a:r>
              <a:rPr lang="zh-CN" altLang="en-US" dirty="0">
                <a:latin typeface="+mn-lt"/>
                <a:ea typeface="+mn-ea"/>
                <a:cs typeface="+mn-ea"/>
                <a:sym typeface="+mn-lt"/>
              </a:rPr>
              <a:t>特征数量和贡献度</a:t>
            </a:r>
            <a:r>
              <a:rPr lang="en-US" altLang="zh-CN" dirty="0">
                <a:latin typeface="+mn-lt"/>
                <a:ea typeface="+mn-ea"/>
                <a:cs typeface="+mn-ea"/>
                <a:sym typeface="+mn-lt"/>
              </a:rPr>
              <a:t>)</a:t>
            </a:r>
            <a:r>
              <a:rPr lang="zh-CN" altLang="en-US" dirty="0">
                <a:latin typeface="+mn-lt"/>
                <a:ea typeface="+mn-ea"/>
                <a:cs typeface="+mn-ea"/>
                <a:sym typeface="+mn-lt"/>
              </a:rPr>
              <a:t>、特征在组间差异、模型验证</a:t>
            </a:r>
            <a:r>
              <a:rPr lang="en-US" altLang="zh-CN" dirty="0">
                <a:latin typeface="+mn-lt"/>
                <a:ea typeface="+mn-ea"/>
                <a:cs typeface="+mn-ea"/>
                <a:sym typeface="+mn-lt"/>
              </a:rPr>
              <a:t>(</a:t>
            </a:r>
            <a:r>
              <a:rPr lang="zh-CN" altLang="en-US" dirty="0">
                <a:latin typeface="+mn-lt"/>
                <a:ea typeface="+mn-ea"/>
                <a:cs typeface="+mn-ea"/>
                <a:sym typeface="+mn-lt"/>
              </a:rPr>
              <a:t>预测不同来源数据测试准确性和普适性</a:t>
            </a:r>
            <a:r>
              <a:rPr lang="en-US" altLang="zh-CN" dirty="0">
                <a:latin typeface="+mn-lt"/>
                <a:ea typeface="+mn-ea"/>
                <a:cs typeface="+mn-ea"/>
                <a:sym typeface="+mn-lt"/>
              </a:rPr>
              <a:t>)</a:t>
            </a:r>
          </a:p>
          <a:p>
            <a:r>
              <a:rPr lang="zh-CN" altLang="en-US" dirty="0">
                <a:latin typeface="+mn-lt"/>
                <a:ea typeface="+mn-ea"/>
                <a:cs typeface="+mn-ea"/>
                <a:sym typeface="+mn-lt"/>
              </a:rPr>
              <a:t>文章的逻辑以吸引人和可读性为主，而非实际实验或分析的顺序</a:t>
            </a:r>
          </a:p>
        </p:txBody>
      </p:sp>
      <p:sp>
        <p:nvSpPr>
          <p:cNvPr id="4" name="标题 3">
            <a:extLst>
              <a:ext uri="{FF2B5EF4-FFF2-40B4-BE49-F238E27FC236}">
                <a16:creationId xmlns:a16="http://schemas.microsoft.com/office/drawing/2014/main" id="{4CB1141D-45F8-4232-91A6-D4067EEA3D4F}"/>
              </a:ext>
            </a:extLst>
          </p:cNvPr>
          <p:cNvSpPr>
            <a:spLocks noGrp="1"/>
          </p:cNvSpPr>
          <p:nvPr>
            <p:ph type="title"/>
          </p:nvPr>
        </p:nvSpPr>
        <p:spPr/>
        <p:txBody>
          <a:bodyPr/>
          <a:lstStyle/>
          <a:p>
            <a:r>
              <a:rPr lang="zh-CN" altLang="en-US" dirty="0">
                <a:latin typeface="+mn-lt"/>
                <a:ea typeface="+mn-ea"/>
                <a:cs typeface="+mn-ea"/>
                <a:sym typeface="+mn-lt"/>
              </a:rPr>
              <a:t>总结</a:t>
            </a:r>
          </a:p>
        </p:txBody>
      </p:sp>
    </p:spTree>
    <p:extLst>
      <p:ext uri="{BB962C8B-B14F-4D97-AF65-F5344CB8AC3E}">
        <p14:creationId xmlns:p14="http://schemas.microsoft.com/office/powerpoint/2010/main" val="1766185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CCC6498-27E9-41C4-8817-156DB8104CB9}"/>
              </a:ext>
            </a:extLst>
          </p:cNvPr>
          <p:cNvSpPr>
            <a:spLocks noGrp="1"/>
          </p:cNvSpPr>
          <p:nvPr>
            <p:ph type="ftr" sz="quarter" idx="11"/>
          </p:nvPr>
        </p:nvSpPr>
        <p:spPr/>
        <p:txBody>
          <a:bodyPr/>
          <a:lstStyle/>
          <a:p>
            <a:fld id="{F9C60500-E164-45A2-8EA2-8D6CF0F89E26}" type="slidenum">
              <a:rPr lang="zh-CN" altLang="en-US" smtClean="0"/>
              <a:pPr/>
              <a:t>36</a:t>
            </a:fld>
            <a:endParaRPr lang="zh-CN" altLang="en-US" dirty="0"/>
          </a:p>
        </p:txBody>
      </p:sp>
      <p:pic>
        <p:nvPicPr>
          <p:cNvPr id="6" name="内容占位符 5">
            <a:extLst>
              <a:ext uri="{FF2B5EF4-FFF2-40B4-BE49-F238E27FC236}">
                <a16:creationId xmlns:a16="http://schemas.microsoft.com/office/drawing/2014/main" id="{2727B902-6AE5-4FB0-A29F-B2C8932B7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1501" y="1411147"/>
            <a:ext cx="7406064" cy="4843998"/>
          </a:xfrm>
        </p:spPr>
      </p:pic>
      <p:sp>
        <p:nvSpPr>
          <p:cNvPr id="4" name="标题 3">
            <a:extLst>
              <a:ext uri="{FF2B5EF4-FFF2-40B4-BE49-F238E27FC236}">
                <a16:creationId xmlns:a16="http://schemas.microsoft.com/office/drawing/2014/main" id="{FA49C077-5BA5-4122-95C3-D6DB1A9EABEA}"/>
              </a:ext>
            </a:extLst>
          </p:cNvPr>
          <p:cNvSpPr>
            <a:spLocks noGrp="1"/>
          </p:cNvSpPr>
          <p:nvPr>
            <p:ph type="title"/>
          </p:nvPr>
        </p:nvSpPr>
        <p:spPr/>
        <p:txBody>
          <a:bodyPr/>
          <a:lstStyle/>
          <a:p>
            <a:r>
              <a:rPr lang="zh-CN" altLang="en-US" dirty="0"/>
              <a:t>规律的验证</a:t>
            </a:r>
            <a:r>
              <a:rPr lang="en-US" altLang="zh-CN" dirty="0"/>
              <a:t>1. </a:t>
            </a:r>
            <a:r>
              <a:rPr lang="zh-CN" altLang="en-US" dirty="0"/>
              <a:t>整体描述</a:t>
            </a:r>
          </a:p>
        </p:txBody>
      </p:sp>
      <p:sp>
        <p:nvSpPr>
          <p:cNvPr id="7" name="矩形 6">
            <a:extLst>
              <a:ext uri="{FF2B5EF4-FFF2-40B4-BE49-F238E27FC236}">
                <a16:creationId xmlns:a16="http://schemas.microsoft.com/office/drawing/2014/main" id="{56A4F05E-3325-4F81-AF3A-2A988C5ABACC}"/>
              </a:ext>
            </a:extLst>
          </p:cNvPr>
          <p:cNvSpPr/>
          <p:nvPr/>
        </p:nvSpPr>
        <p:spPr>
          <a:xfrm>
            <a:off x="1671783" y="6361015"/>
            <a:ext cx="8497454" cy="461665"/>
          </a:xfrm>
          <a:prstGeom prst="rect">
            <a:avLst/>
          </a:prstGeom>
        </p:spPr>
        <p:txBody>
          <a:bodyPr wrap="square">
            <a:spAutoFit/>
          </a:bodyPr>
          <a:lstStyle/>
          <a:p>
            <a:r>
              <a:rPr lang="en-US" altLang="zh-CN" sz="1200" dirty="0">
                <a:latin typeface="Segoe UI" panose="020B0502040204020203" pitchFamily="34" charset="0"/>
              </a:rPr>
              <a:t>Wang, J., Jia, Z., Zhang, B., Peng, L. &amp; Zhao, F. Tracing the accumulation of in vivo human oral microbiota elucidates microbial community dynamics at the gateway to the GI tract. </a:t>
            </a:r>
            <a:r>
              <a:rPr lang="en-US" altLang="zh-CN" sz="1200" i="1" dirty="0">
                <a:latin typeface="Segoe UI" panose="020B0502040204020203" pitchFamily="34" charset="0"/>
              </a:rPr>
              <a:t>Gut</a:t>
            </a:r>
            <a:r>
              <a:rPr lang="en-US" altLang="zh-CN" sz="1200" dirty="0">
                <a:latin typeface="Segoe UI" panose="020B0502040204020203" pitchFamily="34" charset="0"/>
              </a:rPr>
              <a:t>, gutjnl-2019-318977, doi:10.1136/gutjnl-2019-318977 (2019).</a:t>
            </a:r>
            <a:endParaRPr lang="zh-CN" altLang="en-US" sz="1200" dirty="0"/>
          </a:p>
        </p:txBody>
      </p:sp>
      <p:sp>
        <p:nvSpPr>
          <p:cNvPr id="8" name="文本框 7">
            <a:extLst>
              <a:ext uri="{FF2B5EF4-FFF2-40B4-BE49-F238E27FC236}">
                <a16:creationId xmlns:a16="http://schemas.microsoft.com/office/drawing/2014/main" id="{F420A9E2-C836-43E9-990A-527A4324A49B}"/>
              </a:ext>
            </a:extLst>
          </p:cNvPr>
          <p:cNvSpPr txBox="1"/>
          <p:nvPr/>
        </p:nvSpPr>
        <p:spPr>
          <a:xfrm>
            <a:off x="517173" y="2197160"/>
            <a:ext cx="3334328" cy="4524315"/>
          </a:xfrm>
          <a:prstGeom prst="rect">
            <a:avLst/>
          </a:prstGeom>
          <a:noFill/>
        </p:spPr>
        <p:txBody>
          <a:bodyPr wrap="square" rtlCol="0">
            <a:spAutoFit/>
          </a:bodyPr>
          <a:lstStyle/>
          <a:p>
            <a:pPr marL="342900" indent="-342900">
              <a:buAutoNum type="alphaUcPeriod"/>
            </a:pPr>
            <a:r>
              <a:rPr lang="zh-CN" altLang="en-US" sz="2400" dirty="0"/>
              <a:t>实验设计</a:t>
            </a:r>
            <a:endParaRPr lang="en-US" altLang="zh-CN" sz="2400" dirty="0"/>
          </a:p>
          <a:p>
            <a:pPr marL="342900" indent="-342900">
              <a:buAutoNum type="alphaUcPeriod"/>
            </a:pPr>
            <a:r>
              <a:rPr lang="en-US" altLang="zh-CN" sz="2400" dirty="0"/>
              <a:t>Alpha</a:t>
            </a:r>
            <a:r>
              <a:rPr lang="zh-CN" altLang="en-US" sz="2400" dirty="0"/>
              <a:t>多样性</a:t>
            </a:r>
            <a:endParaRPr lang="en-US" altLang="zh-CN" sz="2400" dirty="0"/>
          </a:p>
          <a:p>
            <a:pPr marL="342900" indent="-342900">
              <a:buAutoNum type="alphaUcPeriod"/>
            </a:pPr>
            <a:r>
              <a:rPr lang="en-US" altLang="zh-CN" sz="2400" dirty="0"/>
              <a:t>Beta</a:t>
            </a:r>
            <a:r>
              <a:rPr lang="zh-CN" altLang="en-US" sz="2400" dirty="0"/>
              <a:t>多样性拟合</a:t>
            </a:r>
            <a:endParaRPr lang="en-US" altLang="zh-CN" sz="2400" dirty="0"/>
          </a:p>
          <a:p>
            <a:pPr marL="342900" indent="-342900">
              <a:buAutoNum type="alphaUcPeriod"/>
            </a:pPr>
            <a:r>
              <a:rPr lang="zh-CN" altLang="en-US" sz="2400" dirty="0"/>
              <a:t>牙菌斑</a:t>
            </a:r>
            <a:r>
              <a:rPr lang="en-US" altLang="zh-CN" sz="2400" dirty="0"/>
              <a:t>Beta</a:t>
            </a:r>
            <a:r>
              <a:rPr lang="zh-CN" altLang="en-US" sz="2400" dirty="0"/>
              <a:t>箱线</a:t>
            </a:r>
            <a:endParaRPr lang="en-US" altLang="zh-CN" sz="2400" dirty="0"/>
          </a:p>
          <a:p>
            <a:pPr marL="342900" indent="-342900">
              <a:buAutoNum type="alphaUcPeriod"/>
            </a:pPr>
            <a:r>
              <a:rPr lang="zh-CN" altLang="en-US" sz="2400" dirty="0"/>
              <a:t>唾液</a:t>
            </a:r>
            <a:r>
              <a:rPr lang="en-US" altLang="zh-CN" sz="2400" dirty="0"/>
              <a:t>Beta</a:t>
            </a:r>
            <a:r>
              <a:rPr lang="zh-CN" altLang="en-US" sz="2400" dirty="0"/>
              <a:t>箱线</a:t>
            </a:r>
            <a:endParaRPr lang="en-US" altLang="zh-CN" sz="2400" dirty="0"/>
          </a:p>
          <a:p>
            <a:pPr marL="342900" indent="-342900">
              <a:buAutoNum type="alphaUcPeriod"/>
            </a:pPr>
            <a:r>
              <a:rPr lang="en-US" altLang="zh-CN" sz="2400" dirty="0"/>
              <a:t>PCA</a:t>
            </a:r>
            <a:r>
              <a:rPr lang="zh-CN" altLang="en-US" sz="2400" dirty="0"/>
              <a:t>分析</a:t>
            </a:r>
            <a:r>
              <a:rPr lang="en-US" altLang="zh-CN" sz="2400" dirty="0"/>
              <a:t>+</a:t>
            </a:r>
            <a:r>
              <a:rPr lang="zh-CN" altLang="en-US" sz="2400" dirty="0"/>
              <a:t>置信椭圆</a:t>
            </a:r>
            <a:endParaRPr lang="en-US" altLang="zh-CN" sz="2400" dirty="0"/>
          </a:p>
          <a:p>
            <a:pPr marL="342900" indent="-342900">
              <a:buAutoNum type="alphaUcPeriod"/>
            </a:pPr>
            <a:r>
              <a:rPr lang="zh-CN" altLang="en-US" sz="2400" dirty="0"/>
              <a:t>牙菌斑来源</a:t>
            </a:r>
            <a:endParaRPr lang="en-US" altLang="zh-CN" sz="2400" dirty="0"/>
          </a:p>
          <a:p>
            <a:pPr marL="342900" indent="-342900">
              <a:buAutoNum type="alphaUcPeriod"/>
            </a:pPr>
            <a:r>
              <a:rPr lang="zh-CN" altLang="en-US" sz="2400" dirty="0"/>
              <a:t>唾液来源</a:t>
            </a:r>
            <a:endParaRPr lang="en-US" altLang="zh-CN" sz="2400" dirty="0"/>
          </a:p>
          <a:p>
            <a:pPr marL="342900" indent="-342900">
              <a:buAutoNum type="alphaUcPeriod"/>
            </a:pPr>
            <a:r>
              <a:rPr lang="zh-CN" altLang="en-US" sz="2400" dirty="0"/>
              <a:t>牙菌斑物种组成</a:t>
            </a:r>
            <a:endParaRPr lang="en-US" altLang="zh-CN" sz="2400" dirty="0"/>
          </a:p>
          <a:p>
            <a:pPr marL="342900" indent="-342900">
              <a:buAutoNum type="alphaUcPeriod"/>
            </a:pPr>
            <a:r>
              <a:rPr lang="zh-CN" altLang="en-US" sz="2400" dirty="0"/>
              <a:t>唾液物种组成</a:t>
            </a:r>
            <a:endParaRPr lang="en-US" altLang="zh-CN" sz="2400" dirty="0"/>
          </a:p>
          <a:p>
            <a:endParaRPr lang="en-US" altLang="zh-CN" sz="2400" dirty="0"/>
          </a:p>
          <a:p>
            <a:pPr marL="342900" indent="-342900">
              <a:buAutoNum type="alphaLcPeriod"/>
            </a:pPr>
            <a:endParaRPr lang="zh-CN" altLang="en-US" sz="2400" dirty="0"/>
          </a:p>
        </p:txBody>
      </p:sp>
    </p:spTree>
    <p:extLst>
      <p:ext uri="{BB962C8B-B14F-4D97-AF65-F5344CB8AC3E}">
        <p14:creationId xmlns:p14="http://schemas.microsoft.com/office/powerpoint/2010/main" val="2317035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DAE9C99-F51C-4243-8A9D-02BFEC278E96}"/>
              </a:ext>
            </a:extLst>
          </p:cNvPr>
          <p:cNvSpPr>
            <a:spLocks noGrp="1"/>
          </p:cNvSpPr>
          <p:nvPr>
            <p:ph type="ftr" sz="quarter" idx="11"/>
          </p:nvPr>
        </p:nvSpPr>
        <p:spPr/>
        <p:txBody>
          <a:bodyPr/>
          <a:lstStyle/>
          <a:p>
            <a:fld id="{F9C60500-E164-45A2-8EA2-8D6CF0F89E26}" type="slidenum">
              <a:rPr lang="zh-CN" altLang="en-US" smtClean="0"/>
              <a:pPr/>
              <a:t>37</a:t>
            </a:fld>
            <a:endParaRPr lang="zh-CN" altLang="en-US" dirty="0"/>
          </a:p>
        </p:txBody>
      </p:sp>
      <p:pic>
        <p:nvPicPr>
          <p:cNvPr id="6" name="内容占位符 5">
            <a:extLst>
              <a:ext uri="{FF2B5EF4-FFF2-40B4-BE49-F238E27FC236}">
                <a16:creationId xmlns:a16="http://schemas.microsoft.com/office/drawing/2014/main" id="{679B4EB3-9B18-4CA1-B8C0-49AF6A51F20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48042" y="-14158"/>
            <a:ext cx="5643958" cy="6886315"/>
          </a:xfrm>
        </p:spPr>
      </p:pic>
      <p:sp>
        <p:nvSpPr>
          <p:cNvPr id="4" name="标题 3">
            <a:extLst>
              <a:ext uri="{FF2B5EF4-FFF2-40B4-BE49-F238E27FC236}">
                <a16:creationId xmlns:a16="http://schemas.microsoft.com/office/drawing/2014/main" id="{9DD3C3B5-8607-4E23-A2D2-EA49E1034071}"/>
              </a:ext>
            </a:extLst>
          </p:cNvPr>
          <p:cNvSpPr>
            <a:spLocks noGrp="1"/>
          </p:cNvSpPr>
          <p:nvPr>
            <p:ph type="title"/>
          </p:nvPr>
        </p:nvSpPr>
        <p:spPr>
          <a:xfrm>
            <a:off x="873710" y="442875"/>
            <a:ext cx="6256763" cy="1064812"/>
          </a:xfrm>
        </p:spPr>
        <p:txBody>
          <a:bodyPr/>
          <a:lstStyle/>
          <a:p>
            <a:r>
              <a:rPr lang="en-US" altLang="zh-CN" dirty="0"/>
              <a:t>2. </a:t>
            </a:r>
            <a:r>
              <a:rPr lang="zh-CN" altLang="en-US" dirty="0"/>
              <a:t>细节展示</a:t>
            </a:r>
          </a:p>
        </p:txBody>
      </p:sp>
      <p:sp>
        <p:nvSpPr>
          <p:cNvPr id="7" name="文本框 6">
            <a:extLst>
              <a:ext uri="{FF2B5EF4-FFF2-40B4-BE49-F238E27FC236}">
                <a16:creationId xmlns:a16="http://schemas.microsoft.com/office/drawing/2014/main" id="{141C0995-A1D8-4455-9E60-B5D2FDDE01C3}"/>
              </a:ext>
            </a:extLst>
          </p:cNvPr>
          <p:cNvSpPr txBox="1"/>
          <p:nvPr/>
        </p:nvSpPr>
        <p:spPr>
          <a:xfrm>
            <a:off x="240082" y="1854526"/>
            <a:ext cx="6483992" cy="4154984"/>
          </a:xfrm>
          <a:prstGeom prst="rect">
            <a:avLst/>
          </a:prstGeom>
          <a:noFill/>
        </p:spPr>
        <p:txBody>
          <a:bodyPr wrap="square" rtlCol="0">
            <a:spAutoFit/>
          </a:bodyPr>
          <a:lstStyle/>
          <a:p>
            <a:pPr marL="342900" indent="-342900">
              <a:buAutoNum type="alphaUcPeriod"/>
            </a:pPr>
            <a:r>
              <a:rPr lang="zh-CN" altLang="en-US" sz="2400" dirty="0"/>
              <a:t>属水平热图组成</a:t>
            </a:r>
            <a:r>
              <a:rPr lang="en-US" altLang="zh-CN" sz="2400" dirty="0"/>
              <a:t>+</a:t>
            </a:r>
            <a:r>
              <a:rPr lang="zh-CN" altLang="en-US" sz="2400" dirty="0"/>
              <a:t>聚类</a:t>
            </a:r>
            <a:endParaRPr lang="en-US" altLang="zh-CN" sz="2400" dirty="0"/>
          </a:p>
          <a:p>
            <a:pPr marL="342900" indent="-342900">
              <a:buAutoNum type="alphaUcPeriod"/>
            </a:pPr>
            <a:r>
              <a:rPr lang="zh-CN" altLang="en-US" sz="2400" dirty="0"/>
              <a:t>属水平显著差异</a:t>
            </a:r>
            <a:r>
              <a:rPr lang="en-US" altLang="zh-CN" sz="2400" dirty="0"/>
              <a:t>+P</a:t>
            </a:r>
            <a:r>
              <a:rPr lang="zh-CN" altLang="en-US" sz="2400" dirty="0"/>
              <a:t>值</a:t>
            </a:r>
            <a:r>
              <a:rPr lang="en-US" altLang="zh-CN" sz="2400" dirty="0"/>
              <a:t>+</a:t>
            </a:r>
            <a:r>
              <a:rPr lang="zh-CN" altLang="en-US" sz="2400" dirty="0"/>
              <a:t>差异倍数</a:t>
            </a:r>
            <a:endParaRPr lang="en-US" altLang="zh-CN" sz="2400" dirty="0"/>
          </a:p>
          <a:p>
            <a:pPr marL="342900" indent="-342900">
              <a:buAutoNum type="alphaUcPeriod"/>
            </a:pPr>
            <a:r>
              <a:rPr lang="zh-CN" altLang="en-US" sz="2400" dirty="0"/>
              <a:t>网络分析</a:t>
            </a:r>
            <a:endParaRPr lang="en-US" altLang="zh-CN" sz="2400" dirty="0"/>
          </a:p>
          <a:p>
            <a:pPr marL="914400" lvl="1" indent="-457200">
              <a:buAutoNum type="alphaLcPeriod"/>
            </a:pPr>
            <a:r>
              <a:rPr lang="zh-CN" altLang="en-US" sz="2400" dirty="0"/>
              <a:t>线型实</a:t>
            </a:r>
            <a:r>
              <a:rPr lang="en-US" altLang="zh-CN" sz="2400" dirty="0"/>
              <a:t>/</a:t>
            </a:r>
            <a:r>
              <a:rPr lang="zh-CN" altLang="en-US" sz="2400" dirty="0"/>
              <a:t>虚代表正负相关</a:t>
            </a:r>
            <a:endParaRPr lang="en-US" altLang="zh-CN" sz="2400" dirty="0"/>
          </a:p>
          <a:p>
            <a:pPr marL="914400" lvl="1" indent="-457200">
              <a:buAutoNum type="alphaLcPeriod"/>
            </a:pPr>
            <a:r>
              <a:rPr lang="zh-CN" altLang="en-US" sz="2400" dirty="0"/>
              <a:t>线颜色代表时间短、中、长</a:t>
            </a:r>
            <a:r>
              <a:rPr lang="en-US" altLang="zh-CN" sz="2400" dirty="0"/>
              <a:t>(</a:t>
            </a:r>
            <a:r>
              <a:rPr lang="zh-CN" altLang="en-US" sz="2400" dirty="0"/>
              <a:t>与</a:t>
            </a:r>
            <a:r>
              <a:rPr lang="en-US" altLang="zh-CN" sz="2400" dirty="0"/>
              <a:t>A</a:t>
            </a:r>
            <a:r>
              <a:rPr lang="zh-CN" altLang="en-US" sz="2400" dirty="0"/>
              <a:t>对应</a:t>
            </a:r>
            <a:r>
              <a:rPr lang="en-US" altLang="zh-CN" sz="2400" dirty="0"/>
              <a:t>)</a:t>
            </a:r>
          </a:p>
          <a:p>
            <a:pPr marL="914400" lvl="1" indent="-457200">
              <a:buAutoNum type="alphaLcPeriod"/>
            </a:pPr>
            <a:r>
              <a:rPr lang="zh-CN" altLang="en-US" sz="2400" dirty="0"/>
              <a:t>线粗细代表相关系数绝对值</a:t>
            </a:r>
            <a:endParaRPr lang="en-US" altLang="zh-CN" sz="2400" dirty="0"/>
          </a:p>
          <a:p>
            <a:pPr marL="914400" lvl="1" indent="-457200">
              <a:buAutoNum type="alphaLcPeriod"/>
            </a:pPr>
            <a:r>
              <a:rPr lang="zh-CN" altLang="en-US" sz="2400" dirty="0"/>
              <a:t>点大小代表相对丰度</a:t>
            </a:r>
            <a:endParaRPr lang="en-US" altLang="zh-CN" sz="2400" dirty="0"/>
          </a:p>
          <a:p>
            <a:pPr marL="914400" lvl="1" indent="-457200">
              <a:buAutoNum type="alphaLcPeriod"/>
            </a:pPr>
            <a:r>
              <a:rPr lang="zh-CN" altLang="en-US" sz="2400" dirty="0"/>
              <a:t>点数字代表节点度数</a:t>
            </a:r>
            <a:endParaRPr lang="en-US" altLang="zh-CN" sz="2400" dirty="0"/>
          </a:p>
          <a:p>
            <a:pPr marL="914400" lvl="1" indent="-457200">
              <a:buAutoNum type="alphaLcPeriod"/>
            </a:pPr>
            <a:r>
              <a:rPr lang="zh-CN" altLang="en-US" sz="2400" dirty="0"/>
              <a:t>点标签为属名</a:t>
            </a:r>
            <a:endParaRPr lang="en-US" altLang="zh-CN" sz="2400" dirty="0"/>
          </a:p>
          <a:p>
            <a:pPr marL="914400" lvl="1" indent="-457200">
              <a:buAutoNum type="alphaLcPeriod"/>
            </a:pPr>
            <a:r>
              <a:rPr lang="zh-CN" altLang="en-US" sz="2400" dirty="0"/>
              <a:t>有时还有点颜色，点边框色属性可添加</a:t>
            </a:r>
            <a:endParaRPr lang="en-US" altLang="zh-CN" sz="2400" dirty="0"/>
          </a:p>
          <a:p>
            <a:pPr marL="342900" indent="-342900">
              <a:buAutoNum type="alphaLcPeriod"/>
            </a:pPr>
            <a:endParaRPr lang="zh-CN" altLang="en-US" sz="2400" dirty="0"/>
          </a:p>
        </p:txBody>
      </p:sp>
      <p:sp>
        <p:nvSpPr>
          <p:cNvPr id="8" name="矩形 7">
            <a:extLst>
              <a:ext uri="{FF2B5EF4-FFF2-40B4-BE49-F238E27FC236}">
                <a16:creationId xmlns:a16="http://schemas.microsoft.com/office/drawing/2014/main" id="{623890AB-BA23-42D1-8F04-8FFA8CBA0E15}"/>
              </a:ext>
            </a:extLst>
          </p:cNvPr>
          <p:cNvSpPr/>
          <p:nvPr/>
        </p:nvSpPr>
        <p:spPr>
          <a:xfrm>
            <a:off x="1533237" y="6041160"/>
            <a:ext cx="4682835" cy="830997"/>
          </a:xfrm>
          <a:prstGeom prst="rect">
            <a:avLst/>
          </a:prstGeom>
        </p:spPr>
        <p:txBody>
          <a:bodyPr wrap="square">
            <a:spAutoFit/>
          </a:bodyPr>
          <a:lstStyle/>
          <a:p>
            <a:r>
              <a:rPr lang="en-US" altLang="zh-CN" sz="1200" dirty="0">
                <a:latin typeface="Segoe UI" panose="020B0502040204020203" pitchFamily="34" charset="0"/>
              </a:rPr>
              <a:t>Wang, J., Jia, Z., Zhang, B., Peng, L. &amp; Zhao, F. Tracing the accumulation of in vivo human oral microbiota elucidates microbial community dynamics at the gateway to the GI tract. </a:t>
            </a:r>
            <a:r>
              <a:rPr lang="en-US" altLang="zh-CN" sz="1200" i="1" dirty="0">
                <a:latin typeface="Segoe UI" panose="020B0502040204020203" pitchFamily="34" charset="0"/>
              </a:rPr>
              <a:t>Gut</a:t>
            </a:r>
            <a:r>
              <a:rPr lang="en-US" altLang="zh-CN" sz="1200" dirty="0">
                <a:latin typeface="Segoe UI" panose="020B0502040204020203" pitchFamily="34" charset="0"/>
              </a:rPr>
              <a:t>, gutjnl-2019-318977, doi:10.1136/gutjnl-2019-318977 (2019).</a:t>
            </a:r>
            <a:endParaRPr lang="zh-CN" altLang="en-US" sz="1200" dirty="0"/>
          </a:p>
        </p:txBody>
      </p:sp>
    </p:spTree>
    <p:extLst>
      <p:ext uri="{BB962C8B-B14F-4D97-AF65-F5344CB8AC3E}">
        <p14:creationId xmlns:p14="http://schemas.microsoft.com/office/powerpoint/2010/main" val="3316457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7C24315-4D50-44DC-B269-81BDA9C2A540}"/>
              </a:ext>
            </a:extLst>
          </p:cNvPr>
          <p:cNvSpPr>
            <a:spLocks noGrp="1"/>
          </p:cNvSpPr>
          <p:nvPr>
            <p:ph type="ftr" sz="quarter" idx="11"/>
          </p:nvPr>
        </p:nvSpPr>
        <p:spPr/>
        <p:txBody>
          <a:bodyPr/>
          <a:lstStyle/>
          <a:p>
            <a:fld id="{F9C60500-E164-45A2-8EA2-8D6CF0F89E26}" type="slidenum">
              <a:rPr lang="zh-CN" altLang="en-US" smtClean="0"/>
              <a:pPr/>
              <a:t>38</a:t>
            </a:fld>
            <a:endParaRPr lang="zh-CN" altLang="en-US" dirty="0"/>
          </a:p>
        </p:txBody>
      </p:sp>
      <p:pic>
        <p:nvPicPr>
          <p:cNvPr id="6" name="内容占位符 5">
            <a:extLst>
              <a:ext uri="{FF2B5EF4-FFF2-40B4-BE49-F238E27FC236}">
                <a16:creationId xmlns:a16="http://schemas.microsoft.com/office/drawing/2014/main" id="{4C4D2FAB-B115-4197-9F14-367FDB387771}"/>
              </a:ext>
            </a:extLst>
          </p:cNvPr>
          <p:cNvPicPr>
            <a:picLocks noGrp="1" noChangeAspect="1"/>
          </p:cNvPicPr>
          <p:nvPr>
            <p:ph idx="1"/>
          </p:nvPr>
        </p:nvPicPr>
        <p:blipFill>
          <a:blip r:embed="rId3"/>
          <a:stretch>
            <a:fillRect/>
          </a:stretch>
        </p:blipFill>
        <p:spPr>
          <a:xfrm>
            <a:off x="1063492" y="1438413"/>
            <a:ext cx="10136035" cy="5006097"/>
          </a:xfrm>
          <a:prstGeom prst="rect">
            <a:avLst/>
          </a:prstGeom>
        </p:spPr>
      </p:pic>
      <p:sp>
        <p:nvSpPr>
          <p:cNvPr id="4" name="标题 3">
            <a:extLst>
              <a:ext uri="{FF2B5EF4-FFF2-40B4-BE49-F238E27FC236}">
                <a16:creationId xmlns:a16="http://schemas.microsoft.com/office/drawing/2014/main" id="{701A7567-F9CB-4819-89A2-2F51AAA99BB0}"/>
              </a:ext>
            </a:extLst>
          </p:cNvPr>
          <p:cNvSpPr>
            <a:spLocks noGrp="1"/>
          </p:cNvSpPr>
          <p:nvPr>
            <p:ph type="title"/>
          </p:nvPr>
        </p:nvSpPr>
        <p:spPr/>
        <p:txBody>
          <a:bodyPr/>
          <a:lstStyle/>
          <a:p>
            <a:r>
              <a:rPr lang="en-US" altLang="zh-CN" dirty="0"/>
              <a:t>ImageGP——</a:t>
            </a:r>
            <a:r>
              <a:rPr lang="zh-CN" altLang="en-US" dirty="0"/>
              <a:t>在线绘制</a:t>
            </a:r>
            <a:r>
              <a:rPr lang="en-US" altLang="zh-CN" dirty="0"/>
              <a:t>20</a:t>
            </a:r>
            <a:r>
              <a:rPr lang="zh-CN" altLang="en-US" dirty="0"/>
              <a:t>种图</a:t>
            </a:r>
          </a:p>
        </p:txBody>
      </p:sp>
      <p:sp>
        <p:nvSpPr>
          <p:cNvPr id="5" name="矩形 4">
            <a:extLst>
              <a:ext uri="{FF2B5EF4-FFF2-40B4-BE49-F238E27FC236}">
                <a16:creationId xmlns:a16="http://schemas.microsoft.com/office/drawing/2014/main" id="{77203B6B-1C80-4E88-B646-BA5B51BCAD01}"/>
              </a:ext>
            </a:extLst>
          </p:cNvPr>
          <p:cNvSpPr/>
          <p:nvPr/>
        </p:nvSpPr>
        <p:spPr>
          <a:xfrm>
            <a:off x="1751093" y="6488097"/>
            <a:ext cx="3480505" cy="369332"/>
          </a:xfrm>
          <a:prstGeom prst="rect">
            <a:avLst/>
          </a:prstGeom>
        </p:spPr>
        <p:txBody>
          <a:bodyPr wrap="none">
            <a:spAutoFit/>
          </a:bodyPr>
          <a:lstStyle/>
          <a:p>
            <a:r>
              <a:rPr lang="en-US" altLang="zh-CN" dirty="0">
                <a:hlinkClick r:id="rId4"/>
              </a:rPr>
              <a:t>http://www.ehbio.com/ImageGP/</a:t>
            </a:r>
            <a:endParaRPr lang="zh-CN" altLang="en-US" dirty="0"/>
          </a:p>
        </p:txBody>
      </p:sp>
      <p:pic>
        <p:nvPicPr>
          <p:cNvPr id="7" name="图片 6">
            <a:extLst>
              <a:ext uri="{FF2B5EF4-FFF2-40B4-BE49-F238E27FC236}">
                <a16:creationId xmlns:a16="http://schemas.microsoft.com/office/drawing/2014/main" id="{D054F75F-D488-4E46-90CD-BDA0A091CC4C}"/>
              </a:ext>
            </a:extLst>
          </p:cNvPr>
          <p:cNvPicPr>
            <a:picLocks noChangeAspect="1"/>
          </p:cNvPicPr>
          <p:nvPr/>
        </p:nvPicPr>
        <p:blipFill>
          <a:blip r:embed="rId5"/>
          <a:stretch>
            <a:fillRect/>
          </a:stretch>
        </p:blipFill>
        <p:spPr>
          <a:xfrm>
            <a:off x="5449455" y="5233190"/>
            <a:ext cx="5679053" cy="1181935"/>
          </a:xfrm>
          <a:prstGeom prst="rect">
            <a:avLst/>
          </a:prstGeom>
        </p:spPr>
      </p:pic>
    </p:spTree>
    <p:extLst>
      <p:ext uri="{BB962C8B-B14F-4D97-AF65-F5344CB8AC3E}">
        <p14:creationId xmlns:p14="http://schemas.microsoft.com/office/powerpoint/2010/main" val="333910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5700FD9-A658-4467-BF5E-C38D924B331A}"/>
              </a:ext>
            </a:extLst>
          </p:cNvPr>
          <p:cNvSpPr>
            <a:spLocks noGrp="1"/>
          </p:cNvSpPr>
          <p:nvPr>
            <p:ph type="ftr" sz="quarter" idx="11"/>
          </p:nvPr>
        </p:nvSpPr>
        <p:spPr/>
        <p:txBody>
          <a:bodyPr/>
          <a:lstStyle/>
          <a:p>
            <a:fld id="{F9C60500-E164-45A2-8EA2-8D6CF0F89E26}" type="slidenum">
              <a:rPr lang="zh-CN" altLang="en-US" smtClean="0"/>
              <a:pPr/>
              <a:t>39</a:t>
            </a:fld>
            <a:endParaRPr lang="zh-CN" altLang="en-US" dirty="0"/>
          </a:p>
        </p:txBody>
      </p:sp>
      <p:pic>
        <p:nvPicPr>
          <p:cNvPr id="5" name="内容占位符 4">
            <a:extLst>
              <a:ext uri="{FF2B5EF4-FFF2-40B4-BE49-F238E27FC236}">
                <a16:creationId xmlns:a16="http://schemas.microsoft.com/office/drawing/2014/main" id="{BBF7B001-068D-491D-80D0-D35BC1B9DFAC}"/>
              </a:ext>
            </a:extLst>
          </p:cNvPr>
          <p:cNvPicPr>
            <a:picLocks noGrp="1" noChangeAspect="1"/>
          </p:cNvPicPr>
          <p:nvPr>
            <p:ph idx="1"/>
          </p:nvPr>
        </p:nvPicPr>
        <p:blipFill>
          <a:blip r:embed="rId2"/>
          <a:stretch>
            <a:fillRect/>
          </a:stretch>
        </p:blipFill>
        <p:spPr>
          <a:xfrm>
            <a:off x="1681018" y="1599831"/>
            <a:ext cx="8543637" cy="4647184"/>
          </a:xfrm>
          <a:prstGeom prst="rect">
            <a:avLst/>
          </a:prstGeom>
        </p:spPr>
      </p:pic>
      <p:sp>
        <p:nvSpPr>
          <p:cNvPr id="4" name="标题 3">
            <a:extLst>
              <a:ext uri="{FF2B5EF4-FFF2-40B4-BE49-F238E27FC236}">
                <a16:creationId xmlns:a16="http://schemas.microsoft.com/office/drawing/2014/main" id="{FD0A1A57-0DA0-48F3-86CA-B89BAE97FD13}"/>
              </a:ext>
            </a:extLst>
          </p:cNvPr>
          <p:cNvSpPr>
            <a:spLocks noGrp="1"/>
          </p:cNvSpPr>
          <p:nvPr>
            <p:ph type="title"/>
          </p:nvPr>
        </p:nvSpPr>
        <p:spPr>
          <a:xfrm>
            <a:off x="1681018" y="442875"/>
            <a:ext cx="9708292" cy="1064812"/>
          </a:xfrm>
        </p:spPr>
        <p:txBody>
          <a:bodyPr/>
          <a:lstStyle/>
          <a:p>
            <a:r>
              <a:rPr lang="zh-CN" altLang="en-US" dirty="0"/>
              <a:t>粘贴数据 </a:t>
            </a:r>
            <a:r>
              <a:rPr lang="en-US" altLang="zh-CN" dirty="0"/>
              <a:t>- </a:t>
            </a:r>
            <a:r>
              <a:rPr lang="zh-CN" altLang="en-US" dirty="0"/>
              <a:t>选择参数 </a:t>
            </a:r>
            <a:r>
              <a:rPr lang="en-US" altLang="zh-CN" dirty="0"/>
              <a:t>- </a:t>
            </a:r>
            <a:r>
              <a:rPr lang="zh-CN" altLang="en-US" dirty="0"/>
              <a:t>一键出图</a:t>
            </a:r>
          </a:p>
        </p:txBody>
      </p:sp>
      <p:sp>
        <p:nvSpPr>
          <p:cNvPr id="6" name="矩形 5">
            <a:extLst>
              <a:ext uri="{FF2B5EF4-FFF2-40B4-BE49-F238E27FC236}">
                <a16:creationId xmlns:a16="http://schemas.microsoft.com/office/drawing/2014/main" id="{557DEB04-2C8F-4838-8C44-FBB736541FB4}"/>
              </a:ext>
            </a:extLst>
          </p:cNvPr>
          <p:cNvSpPr/>
          <p:nvPr/>
        </p:nvSpPr>
        <p:spPr>
          <a:xfrm>
            <a:off x="1751093" y="6488097"/>
            <a:ext cx="3480505" cy="369332"/>
          </a:xfrm>
          <a:prstGeom prst="rect">
            <a:avLst/>
          </a:prstGeom>
        </p:spPr>
        <p:txBody>
          <a:bodyPr wrap="none">
            <a:spAutoFit/>
          </a:bodyPr>
          <a:lstStyle/>
          <a:p>
            <a:r>
              <a:rPr lang="en-US" altLang="zh-CN" dirty="0">
                <a:hlinkClick r:id="rId3"/>
              </a:rPr>
              <a:t>http://www.ehbio.com/ImageGP/</a:t>
            </a:r>
            <a:endParaRPr lang="zh-CN" altLang="en-US" dirty="0"/>
          </a:p>
        </p:txBody>
      </p:sp>
    </p:spTree>
    <p:extLst>
      <p:ext uri="{BB962C8B-B14F-4D97-AF65-F5344CB8AC3E}">
        <p14:creationId xmlns:p14="http://schemas.microsoft.com/office/powerpoint/2010/main" val="413094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4</a:t>
            </a:fld>
            <a:endParaRPr lang="zh-CN" altLang="en-US" dirty="0">
              <a:latin typeface="+mn-lt"/>
              <a:cs typeface="+mn-ea"/>
              <a:sym typeface="+mn-lt"/>
            </a:endParaRPr>
          </a:p>
        </p:txBody>
      </p:sp>
      <p:sp>
        <p:nvSpPr>
          <p:cNvPr id="4" name="标题 3"/>
          <p:cNvSpPr>
            <a:spLocks noGrp="1"/>
          </p:cNvSpPr>
          <p:nvPr>
            <p:ph type="title"/>
          </p:nvPr>
        </p:nvSpPr>
        <p:spPr/>
        <p:txBody>
          <a:bodyPr>
            <a:normAutofit/>
          </a:bodyPr>
          <a:lstStyle/>
          <a:p>
            <a:r>
              <a:rPr lang="zh-CN" altLang="en-US" dirty="0">
                <a:latin typeface="+mn-lt"/>
                <a:ea typeface="+mn-ea"/>
                <a:cs typeface="+mn-ea"/>
                <a:sym typeface="+mn-lt"/>
              </a:rPr>
              <a:t>我的组学研究历程</a:t>
            </a:r>
          </a:p>
        </p:txBody>
      </p:sp>
      <p:pic>
        <p:nvPicPr>
          <p:cNvPr id="5" name="图片 4"/>
          <p:cNvPicPr>
            <a:picLocks noChangeAspect="1"/>
          </p:cNvPicPr>
          <p:nvPr/>
        </p:nvPicPr>
        <p:blipFill>
          <a:blip r:embed="rId3"/>
          <a:stretch>
            <a:fillRect/>
          </a:stretch>
        </p:blipFill>
        <p:spPr>
          <a:xfrm>
            <a:off x="2814862" y="4614781"/>
            <a:ext cx="1872208" cy="1777172"/>
          </a:xfrm>
          <a:prstGeom prst="rect">
            <a:avLst/>
          </a:prstGeom>
        </p:spPr>
      </p:pic>
      <p:pic>
        <p:nvPicPr>
          <p:cNvPr id="6" name="图片 5" descr="所徽.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111" y="4614781"/>
            <a:ext cx="1777172" cy="1777172"/>
          </a:xfrm>
          <a:prstGeom prst="rect">
            <a:avLst/>
          </a:prstGeom>
        </p:spPr>
      </p:pic>
      <p:graphicFrame>
        <p:nvGraphicFramePr>
          <p:cNvPr id="7" name="表格 6">
            <a:extLst>
              <a:ext uri="{FF2B5EF4-FFF2-40B4-BE49-F238E27FC236}">
                <a16:creationId xmlns:a16="http://schemas.microsoft.com/office/drawing/2014/main" id="{7381D523-46ED-4AF5-9346-A9918FD059BB}"/>
              </a:ext>
            </a:extLst>
          </p:cNvPr>
          <p:cNvGraphicFramePr>
            <a:graphicFrameLocks noGrp="1"/>
          </p:cNvGraphicFramePr>
          <p:nvPr>
            <p:extLst>
              <p:ext uri="{D42A27DB-BD31-4B8C-83A1-F6EECF244321}">
                <p14:modId xmlns:p14="http://schemas.microsoft.com/office/powerpoint/2010/main" val="2383724412"/>
              </p:ext>
            </p:extLst>
          </p:nvPr>
        </p:nvGraphicFramePr>
        <p:xfrm>
          <a:off x="795867" y="2078119"/>
          <a:ext cx="10853740" cy="2133600"/>
        </p:xfrm>
        <a:graphic>
          <a:graphicData uri="http://schemas.openxmlformats.org/drawingml/2006/table">
            <a:tbl>
              <a:tblPr bandRow="1">
                <a:tableStyleId>{D113A9D2-9D6B-4929-AA2D-F23B5EE8CBE7}</a:tableStyleId>
              </a:tblPr>
              <a:tblGrid>
                <a:gridCol w="1027748">
                  <a:extLst>
                    <a:ext uri="{9D8B030D-6E8A-4147-A177-3AD203B41FA5}">
                      <a16:colId xmlns:a16="http://schemas.microsoft.com/office/drawing/2014/main" val="2024546933"/>
                    </a:ext>
                  </a:extLst>
                </a:gridCol>
                <a:gridCol w="3078798">
                  <a:extLst>
                    <a:ext uri="{9D8B030D-6E8A-4147-A177-3AD203B41FA5}">
                      <a16:colId xmlns:a16="http://schemas.microsoft.com/office/drawing/2014/main" val="3140968468"/>
                    </a:ext>
                  </a:extLst>
                </a:gridCol>
                <a:gridCol w="1300798">
                  <a:extLst>
                    <a:ext uri="{9D8B030D-6E8A-4147-A177-3AD203B41FA5}">
                      <a16:colId xmlns:a16="http://schemas.microsoft.com/office/drawing/2014/main" val="2131130843"/>
                    </a:ext>
                  </a:extLst>
                </a:gridCol>
                <a:gridCol w="2367598">
                  <a:extLst>
                    <a:ext uri="{9D8B030D-6E8A-4147-A177-3AD203B41FA5}">
                      <a16:colId xmlns:a16="http://schemas.microsoft.com/office/drawing/2014/main" val="1348435301"/>
                    </a:ext>
                  </a:extLst>
                </a:gridCol>
                <a:gridCol w="3078798">
                  <a:extLst>
                    <a:ext uri="{9D8B030D-6E8A-4147-A177-3AD203B41FA5}">
                      <a16:colId xmlns:a16="http://schemas.microsoft.com/office/drawing/2014/main" val="2918784412"/>
                    </a:ext>
                  </a:extLst>
                </a:gridCol>
              </a:tblGrid>
              <a:tr h="351814">
                <a:tc>
                  <a:txBody>
                    <a:bodyPr/>
                    <a:lstStyle/>
                    <a:p>
                      <a:pPr algn="just">
                        <a:spcAft>
                          <a:spcPts val="0"/>
                        </a:spcAft>
                      </a:pPr>
                      <a:r>
                        <a:rPr lang="en-US" sz="2800" kern="100">
                          <a:effectLst/>
                        </a:rPr>
                        <a:t>2004</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东北农业大学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学士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微生物学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食用真菌</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8692626"/>
                  </a:ext>
                </a:extLst>
              </a:tr>
              <a:tr h="0">
                <a:tc>
                  <a:txBody>
                    <a:bodyPr/>
                    <a:lstStyle/>
                    <a:p>
                      <a:pPr algn="just">
                        <a:spcAft>
                          <a:spcPts val="0"/>
                        </a:spcAft>
                      </a:pPr>
                      <a:r>
                        <a:rPr lang="en-US" sz="2800" kern="100">
                          <a:effectLst/>
                        </a:rPr>
                        <a:t>2008</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东北农业大学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硕士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作物遗传育种</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a:effectLst/>
                        </a:rPr>
                        <a:t>miRNA</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092139"/>
                  </a:ext>
                </a:extLst>
              </a:tr>
              <a:tr h="0">
                <a:tc>
                  <a:txBody>
                    <a:bodyPr/>
                    <a:lstStyle/>
                    <a:p>
                      <a:pPr algn="just">
                        <a:spcAft>
                          <a:spcPts val="0"/>
                        </a:spcAft>
                      </a:pPr>
                      <a:r>
                        <a:rPr lang="en-US" sz="2800" kern="100">
                          <a:effectLst/>
                        </a:rPr>
                        <a:t>2011</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博士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生物信息</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小</a:t>
                      </a:r>
                      <a:r>
                        <a:rPr lang="en-US" sz="2800" kern="100">
                          <a:effectLst/>
                        </a:rPr>
                        <a:t>RNA</a:t>
                      </a:r>
                      <a:r>
                        <a:rPr lang="zh-CN" sz="2800" kern="100">
                          <a:effectLst/>
                        </a:rPr>
                        <a:t>、转录组</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01900868"/>
                  </a:ext>
                </a:extLst>
              </a:tr>
              <a:tr h="0">
                <a:tc>
                  <a:txBody>
                    <a:bodyPr/>
                    <a:lstStyle/>
                    <a:p>
                      <a:pPr algn="just">
                        <a:spcAft>
                          <a:spcPts val="0"/>
                        </a:spcAft>
                      </a:pPr>
                      <a:r>
                        <a:rPr lang="en-US" sz="2800" kern="100">
                          <a:effectLst/>
                        </a:rPr>
                        <a:t>2014</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博士后</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细胞生物学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转录组、表观组</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4337165"/>
                  </a:ext>
                </a:extLst>
              </a:tr>
              <a:tr h="0">
                <a:tc>
                  <a:txBody>
                    <a:bodyPr/>
                    <a:lstStyle/>
                    <a:p>
                      <a:pPr algn="just">
                        <a:spcAft>
                          <a:spcPts val="0"/>
                        </a:spcAft>
                      </a:pPr>
                      <a:r>
                        <a:rPr lang="en-US" sz="2800" kern="100" dirty="0">
                          <a:effectLst/>
                        </a:rPr>
                        <a:t>2016</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工程师</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宏基因组</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dirty="0">
                          <a:effectLst/>
                        </a:rPr>
                        <a:t>扩增子、宏基因组</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4825906"/>
                  </a:ext>
                </a:extLst>
              </a:tr>
            </a:tbl>
          </a:graphicData>
        </a:graphic>
      </p:graphicFrame>
    </p:spTree>
    <p:extLst>
      <p:ext uri="{BB962C8B-B14F-4D97-AF65-F5344CB8AC3E}">
        <p14:creationId xmlns:p14="http://schemas.microsoft.com/office/powerpoint/2010/main" val="2098720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B5251C-B024-4B05-BAA1-3B0AB0DBD5C8}"/>
              </a:ext>
            </a:extLst>
          </p:cNvPr>
          <p:cNvSpPr>
            <a:spLocks noGrp="1"/>
          </p:cNvSpPr>
          <p:nvPr>
            <p:ph idx="1"/>
          </p:nvPr>
        </p:nvSpPr>
        <p:spPr>
          <a:xfrm>
            <a:off x="571500" y="2083363"/>
            <a:ext cx="11475308" cy="4954588"/>
          </a:xfrm>
        </p:spPr>
        <p:txBody>
          <a:bodyPr/>
          <a:lstStyle/>
          <a:p>
            <a:r>
              <a:rPr lang="zh-CN" altLang="en-US" b="1" dirty="0">
                <a:latin typeface="+mn-lt"/>
                <a:ea typeface="+mn-ea"/>
                <a:cs typeface="+mn-ea"/>
                <a:sym typeface="+mn-lt"/>
              </a:rPr>
              <a:t>密歇根大学</a:t>
            </a:r>
            <a:r>
              <a:rPr lang="en-US" altLang="zh-CN" b="1" dirty="0">
                <a:latin typeface="+mn-lt"/>
                <a:ea typeface="+mn-ea"/>
                <a:cs typeface="+mn-ea"/>
                <a:sym typeface="+mn-lt"/>
              </a:rPr>
              <a:t>Pat Schloss</a:t>
            </a:r>
            <a:r>
              <a:rPr lang="zh-CN" altLang="en-US" b="1" dirty="0">
                <a:latin typeface="+mn-lt"/>
                <a:ea typeface="+mn-ea"/>
                <a:cs typeface="+mn-ea"/>
                <a:sym typeface="+mn-lt"/>
              </a:rPr>
              <a:t> </a:t>
            </a:r>
            <a:r>
              <a:rPr lang="en-US" altLang="zh-CN" b="1" dirty="0">
                <a:latin typeface="+mn-lt"/>
                <a:ea typeface="+mn-ea"/>
                <a:cs typeface="+mn-ea"/>
                <a:sym typeface="+mn-lt"/>
                <a:hlinkClick r:id="rId2"/>
              </a:rPr>
              <a:t>http://www.schlosslab.org</a:t>
            </a:r>
            <a:r>
              <a:rPr lang="en-US" altLang="zh-CN" b="1" dirty="0">
                <a:latin typeface="+mn-lt"/>
                <a:ea typeface="+mn-ea"/>
                <a:cs typeface="+mn-ea"/>
                <a:sym typeface="+mn-lt"/>
              </a:rPr>
              <a:t> </a:t>
            </a:r>
            <a:endParaRPr lang="en-US" altLang="zh-CN" dirty="0">
              <a:latin typeface="+mn-lt"/>
              <a:ea typeface="+mn-ea"/>
              <a:cs typeface="+mn-ea"/>
              <a:sym typeface="+mn-lt"/>
            </a:endParaRPr>
          </a:p>
          <a:p>
            <a:r>
              <a:rPr lang="zh-CN" altLang="en-US" dirty="0">
                <a:latin typeface="+mn-lt"/>
                <a:ea typeface="+mn-ea"/>
                <a:cs typeface="+mn-ea"/>
                <a:sym typeface="+mn-lt"/>
              </a:rPr>
              <a:t>期坦福大学</a:t>
            </a:r>
            <a:r>
              <a:rPr lang="en-US" altLang="zh-CN" dirty="0">
                <a:latin typeface="+mn-lt"/>
                <a:ea typeface="+mn-ea"/>
                <a:cs typeface="+mn-ea"/>
                <a:sym typeface="+mn-lt"/>
              </a:rPr>
              <a:t>Susan Holmes </a:t>
            </a:r>
            <a:r>
              <a:rPr lang="en-US" altLang="zh-CN" dirty="0">
                <a:latin typeface="+mn-lt"/>
                <a:ea typeface="+mn-ea"/>
                <a:cs typeface="+mn-ea"/>
                <a:sym typeface="+mn-lt"/>
                <a:hlinkClick r:id="rId3"/>
              </a:rPr>
              <a:t>http://statweb.stanford.edu/~susan/</a:t>
            </a:r>
            <a:endParaRPr lang="en-US" altLang="zh-CN" dirty="0">
              <a:latin typeface="+mn-lt"/>
              <a:ea typeface="+mn-ea"/>
              <a:cs typeface="+mn-ea"/>
              <a:sym typeface="+mn-lt"/>
            </a:endParaRPr>
          </a:p>
          <a:p>
            <a:r>
              <a:rPr lang="zh-CN" altLang="en-US" dirty="0">
                <a:latin typeface="+mn-lt"/>
                <a:ea typeface="+mn-ea"/>
                <a:cs typeface="+mn-ea"/>
                <a:sym typeface="+mn-lt"/>
              </a:rPr>
              <a:t>德国马普</a:t>
            </a:r>
            <a:r>
              <a:rPr lang="en-US" altLang="zh-CN" dirty="0">
                <a:latin typeface="+mn-lt"/>
                <a:ea typeface="+mn-ea"/>
                <a:cs typeface="+mn-ea"/>
                <a:sym typeface="+mn-lt"/>
              </a:rPr>
              <a:t>Paul Schulze-</a:t>
            </a:r>
            <a:r>
              <a:rPr lang="en-US" altLang="zh-CN" dirty="0" err="1">
                <a:latin typeface="+mn-lt"/>
                <a:ea typeface="+mn-ea"/>
                <a:cs typeface="+mn-ea"/>
                <a:sym typeface="+mn-lt"/>
              </a:rPr>
              <a:t>Lefert</a:t>
            </a:r>
            <a:r>
              <a:rPr lang="en-US" altLang="zh-CN" dirty="0">
                <a:latin typeface="+mn-lt"/>
                <a:ea typeface="+mn-ea"/>
                <a:cs typeface="+mn-ea"/>
                <a:sym typeface="+mn-lt"/>
              </a:rPr>
              <a:t> </a:t>
            </a:r>
            <a:r>
              <a:rPr lang="en-US" altLang="zh-CN" dirty="0">
                <a:latin typeface="+mn-lt"/>
                <a:ea typeface="+mn-ea"/>
                <a:cs typeface="+mn-ea"/>
                <a:sym typeface="+mn-lt"/>
                <a:hlinkClick r:id="rId4"/>
              </a:rPr>
              <a:t>https://github.com/garridoo</a:t>
            </a:r>
            <a:endParaRPr lang="en-US" altLang="zh-CN" dirty="0">
              <a:latin typeface="+mn-lt"/>
              <a:ea typeface="+mn-ea"/>
              <a:cs typeface="+mn-ea"/>
              <a:sym typeface="+mn-lt"/>
            </a:endParaRPr>
          </a:p>
          <a:p>
            <a:r>
              <a:rPr lang="zh-CN" altLang="en-US" dirty="0">
                <a:latin typeface="+mn-lt"/>
                <a:ea typeface="+mn-ea"/>
                <a:cs typeface="+mn-ea"/>
                <a:sym typeface="+mn-lt"/>
              </a:rPr>
              <a:t>北卡教堂山</a:t>
            </a:r>
            <a:r>
              <a:rPr lang="en-US" altLang="zh-CN" dirty="0">
                <a:latin typeface="+mn-lt"/>
                <a:ea typeface="+mn-ea"/>
                <a:cs typeface="+mn-ea"/>
                <a:sym typeface="+mn-lt"/>
              </a:rPr>
              <a:t>Jeffery L. </a:t>
            </a:r>
            <a:r>
              <a:rPr lang="en-US" altLang="zh-CN" dirty="0" err="1">
                <a:latin typeface="+mn-lt"/>
                <a:ea typeface="+mn-ea"/>
                <a:cs typeface="+mn-ea"/>
                <a:sym typeface="+mn-lt"/>
              </a:rPr>
              <a:t>Dangl</a:t>
            </a:r>
            <a:r>
              <a:rPr lang="en-US" altLang="zh-CN" dirty="0">
                <a:latin typeface="+mn-lt"/>
                <a:ea typeface="+mn-ea"/>
                <a:cs typeface="+mn-ea"/>
                <a:sym typeface="+mn-lt"/>
              </a:rPr>
              <a:t> </a:t>
            </a:r>
            <a:r>
              <a:rPr lang="en-US" altLang="zh-CN" dirty="0">
                <a:latin typeface="+mn-lt"/>
                <a:ea typeface="+mn-ea"/>
                <a:cs typeface="+mn-ea"/>
                <a:sym typeface="+mn-lt"/>
                <a:hlinkClick r:id="rId5"/>
              </a:rPr>
              <a:t>https://github.com/isaisg /</a:t>
            </a:r>
            <a:r>
              <a:rPr lang="en-US" altLang="zh-CN" dirty="0">
                <a:latin typeface="+mn-lt"/>
                <a:ea typeface="+mn-ea"/>
                <a:cs typeface="+mn-ea"/>
                <a:sym typeface="+mn-lt"/>
              </a:rPr>
              <a:t> </a:t>
            </a:r>
            <a:r>
              <a:rPr lang="en-US" altLang="zh-CN" dirty="0" err="1">
                <a:latin typeface="+mn-lt"/>
                <a:ea typeface="+mn-ea"/>
                <a:cs typeface="+mn-ea"/>
                <a:sym typeface="+mn-lt"/>
              </a:rPr>
              <a:t>surh</a:t>
            </a:r>
            <a:endParaRPr lang="en-US" altLang="zh-CN" dirty="0">
              <a:latin typeface="+mn-lt"/>
              <a:ea typeface="+mn-ea"/>
              <a:cs typeface="+mn-ea"/>
              <a:sym typeface="+mn-lt"/>
            </a:endParaRPr>
          </a:p>
          <a:p>
            <a:r>
              <a:rPr lang="en-US" altLang="zh-CN" dirty="0">
                <a:latin typeface="+mn-lt"/>
                <a:ea typeface="+mn-ea"/>
                <a:cs typeface="+mn-ea"/>
                <a:sym typeface="+mn-lt"/>
              </a:rPr>
              <a:t>EMBL-EBI</a:t>
            </a:r>
            <a:r>
              <a:rPr lang="en-US" altLang="zh-CN" dirty="0">
                <a:latin typeface="+mn-lt"/>
                <a:ea typeface="+mn-ea"/>
                <a:cs typeface="+mn-ea"/>
                <a:sym typeface="+mn-lt"/>
                <a:hlinkClick r:id="rId6"/>
              </a:rPr>
              <a:t> Robert D. Finn</a:t>
            </a:r>
            <a:r>
              <a:rPr lang="zh-CN" altLang="en-US" dirty="0">
                <a:latin typeface="+mn-lt"/>
                <a:ea typeface="+mn-ea"/>
                <a:cs typeface="+mn-ea"/>
                <a:sym typeface="+mn-lt"/>
              </a:rPr>
              <a:t> </a:t>
            </a:r>
            <a:r>
              <a:rPr lang="en-US" altLang="zh-CN" dirty="0">
                <a:latin typeface="+mn-lt"/>
                <a:ea typeface="+mn-ea"/>
                <a:cs typeface="+mn-ea"/>
                <a:sym typeface="+mn-lt"/>
                <a:hlinkClick r:id="rId7"/>
              </a:rPr>
              <a:t>https://github.com/Finn-Lab/MGS-gut</a:t>
            </a:r>
            <a:endParaRPr lang="en-US" altLang="zh-CN" dirty="0">
              <a:latin typeface="+mn-lt"/>
              <a:ea typeface="+mn-ea"/>
              <a:cs typeface="+mn-ea"/>
              <a:sym typeface="+mn-lt"/>
            </a:endParaRPr>
          </a:p>
          <a:p>
            <a:r>
              <a:rPr lang="zh-CN" altLang="en-US" dirty="0">
                <a:latin typeface="+mn-lt"/>
                <a:ea typeface="+mn-ea"/>
                <a:cs typeface="+mn-ea"/>
                <a:sym typeface="+mn-lt"/>
              </a:rPr>
              <a:t>比利时鲁汶大学  </a:t>
            </a:r>
            <a:r>
              <a:rPr lang="en-US" altLang="zh-CN" dirty="0">
                <a:latin typeface="+mn-lt"/>
                <a:ea typeface="+mn-ea"/>
                <a:cs typeface="+mn-ea"/>
                <a:sym typeface="+mn-lt"/>
                <a:hlinkClick r:id="rId8"/>
              </a:rPr>
              <a:t>Jeroen </a:t>
            </a:r>
            <a:r>
              <a:rPr lang="en-US" altLang="zh-CN" dirty="0" err="1">
                <a:latin typeface="+mn-lt"/>
                <a:ea typeface="+mn-ea"/>
                <a:cs typeface="+mn-ea"/>
                <a:sym typeface="+mn-lt"/>
                <a:hlinkClick r:id="rId8"/>
              </a:rPr>
              <a:t>Raes</a:t>
            </a:r>
            <a:r>
              <a:rPr lang="en-US" altLang="zh-CN" dirty="0">
                <a:latin typeface="+mn-lt"/>
                <a:ea typeface="+mn-ea"/>
                <a:cs typeface="+mn-ea"/>
                <a:sym typeface="+mn-lt"/>
              </a:rPr>
              <a:t> </a:t>
            </a:r>
            <a:r>
              <a:rPr lang="en-US" altLang="zh-CN" dirty="0">
                <a:latin typeface="+mn-lt"/>
                <a:ea typeface="+mn-ea"/>
                <a:cs typeface="+mn-ea"/>
                <a:sym typeface="+mn-lt"/>
                <a:hlinkClick r:id="rId9"/>
              </a:rPr>
              <a:t>https://github.com/raeslab</a:t>
            </a:r>
            <a:r>
              <a:rPr lang="en-US" altLang="zh-CN" dirty="0">
                <a:latin typeface="+mn-lt"/>
                <a:ea typeface="+mn-ea"/>
                <a:cs typeface="+mn-ea"/>
                <a:sym typeface="+mn-lt"/>
              </a:rPr>
              <a:t> </a:t>
            </a:r>
          </a:p>
          <a:p>
            <a:r>
              <a:rPr lang="zh-CN" altLang="en-US" dirty="0">
                <a:latin typeface="+mn-lt"/>
                <a:ea typeface="+mn-ea"/>
                <a:cs typeface="+mn-ea"/>
                <a:sym typeface="+mn-lt"/>
              </a:rPr>
              <a:t>贝勒医学院 </a:t>
            </a:r>
            <a:r>
              <a:rPr lang="en-US" altLang="zh-CN" dirty="0">
                <a:latin typeface="+mn-lt"/>
                <a:ea typeface="+mn-ea"/>
                <a:cs typeface="+mn-ea"/>
                <a:sym typeface="+mn-lt"/>
              </a:rPr>
              <a:t>Christopher J. Stewart </a:t>
            </a:r>
            <a:r>
              <a:rPr lang="en-US" altLang="zh-CN" dirty="0">
                <a:latin typeface="+mn-lt"/>
                <a:ea typeface="+mn-ea"/>
                <a:cs typeface="+mn-ea"/>
                <a:sym typeface="+mn-lt"/>
                <a:hlinkClick r:id="rId10"/>
              </a:rPr>
              <a:t>https://github.com/StewartLab</a:t>
            </a:r>
            <a:r>
              <a:rPr lang="en-US" altLang="zh-CN" dirty="0">
                <a:latin typeface="+mn-lt"/>
                <a:ea typeface="+mn-ea"/>
                <a:cs typeface="+mn-ea"/>
                <a:sym typeface="+mn-lt"/>
              </a:rPr>
              <a:t> </a:t>
            </a:r>
          </a:p>
          <a:p>
            <a:r>
              <a:rPr lang="zh-CN" altLang="en-US" dirty="0">
                <a:latin typeface="+mn-lt"/>
                <a:ea typeface="+mn-ea"/>
                <a:cs typeface="+mn-ea"/>
                <a:sym typeface="+mn-lt"/>
              </a:rPr>
              <a:t>遗传发育所</a:t>
            </a:r>
            <a:r>
              <a:rPr lang="en-US" altLang="zh-CN" dirty="0">
                <a:latin typeface="+mn-lt"/>
                <a:ea typeface="+mn-ea"/>
                <a:cs typeface="+mn-ea"/>
                <a:sym typeface="+mn-lt"/>
              </a:rPr>
              <a:t>/CEPAMS</a:t>
            </a:r>
            <a:r>
              <a:rPr lang="zh-CN" altLang="en-US" dirty="0">
                <a:latin typeface="+mn-lt"/>
                <a:ea typeface="+mn-ea"/>
                <a:cs typeface="+mn-ea"/>
                <a:sym typeface="+mn-lt"/>
              </a:rPr>
              <a:t>白洋 </a:t>
            </a:r>
            <a:r>
              <a:rPr lang="en-US" altLang="zh-CN" dirty="0">
                <a:latin typeface="+mn-lt"/>
                <a:ea typeface="+mn-ea"/>
                <a:cs typeface="+mn-ea"/>
                <a:sym typeface="+mn-lt"/>
                <a:hlinkClick r:id="rId11"/>
              </a:rPr>
              <a:t>https://github.com/microbiota</a:t>
            </a:r>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zh-CN" altLang="en-US" dirty="0">
              <a:latin typeface="+mn-lt"/>
              <a:ea typeface="+mn-ea"/>
              <a:cs typeface="+mn-ea"/>
              <a:sym typeface="+mn-lt"/>
            </a:endParaRPr>
          </a:p>
        </p:txBody>
      </p:sp>
      <p:sp>
        <p:nvSpPr>
          <p:cNvPr id="3" name="标题 2">
            <a:extLst>
              <a:ext uri="{FF2B5EF4-FFF2-40B4-BE49-F238E27FC236}">
                <a16:creationId xmlns:a16="http://schemas.microsoft.com/office/drawing/2014/main" id="{281437C0-DD1F-47BC-90EE-A1B3739F6D2D}"/>
              </a:ext>
            </a:extLst>
          </p:cNvPr>
          <p:cNvSpPr>
            <a:spLocks noGrp="1"/>
          </p:cNvSpPr>
          <p:nvPr>
            <p:ph type="title"/>
          </p:nvPr>
        </p:nvSpPr>
        <p:spPr/>
        <p:txBody>
          <a:bodyPr/>
          <a:lstStyle/>
          <a:p>
            <a:r>
              <a:rPr lang="zh-CN" altLang="en-US" dirty="0">
                <a:latin typeface="+mn-lt"/>
                <a:ea typeface="+mn-ea"/>
                <a:cs typeface="+mn-ea"/>
                <a:sym typeface="+mn-lt"/>
              </a:rPr>
              <a:t>提供开源可重复分析的实验室</a:t>
            </a:r>
          </a:p>
        </p:txBody>
      </p:sp>
      <p:sp>
        <p:nvSpPr>
          <p:cNvPr id="4" name="灯片编号占位符 3">
            <a:extLst>
              <a:ext uri="{FF2B5EF4-FFF2-40B4-BE49-F238E27FC236}">
                <a16:creationId xmlns:a16="http://schemas.microsoft.com/office/drawing/2014/main" id="{03177F22-573B-470F-86FD-0017A134B38D}"/>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40</a:t>
            </a:fld>
            <a:endParaRPr lang="zh-CN" altLang="en-US" dirty="0">
              <a:cs typeface="+mn-ea"/>
              <a:sym typeface="+mn-lt"/>
            </a:endParaRPr>
          </a:p>
        </p:txBody>
      </p:sp>
      <p:sp>
        <p:nvSpPr>
          <p:cNvPr id="5" name="矩形 4">
            <a:extLst>
              <a:ext uri="{FF2B5EF4-FFF2-40B4-BE49-F238E27FC236}">
                <a16:creationId xmlns:a16="http://schemas.microsoft.com/office/drawing/2014/main" id="{98BE5B0B-2DA0-4EFD-8590-9994947C8DCB}"/>
              </a:ext>
            </a:extLst>
          </p:cNvPr>
          <p:cNvSpPr/>
          <p:nvPr/>
        </p:nvSpPr>
        <p:spPr>
          <a:xfrm>
            <a:off x="3395179" y="6377389"/>
            <a:ext cx="4881465" cy="369332"/>
          </a:xfrm>
          <a:prstGeom prst="rect">
            <a:avLst/>
          </a:prstGeom>
        </p:spPr>
        <p:txBody>
          <a:bodyPr wrap="none">
            <a:spAutoFit/>
          </a:bodyPr>
          <a:lstStyle/>
          <a:p>
            <a:pPr>
              <a:buFont typeface="Arial" panose="020B0604020202020204" pitchFamily="34" charset="0"/>
              <a:buChar char="•"/>
            </a:pPr>
            <a:r>
              <a:rPr lang="zh-CN" altLang="en-US" dirty="0">
                <a:solidFill>
                  <a:srgbClr val="0366D6"/>
                </a:solidFill>
                <a:cs typeface="+mn-ea"/>
                <a:sym typeface="+mn-lt"/>
                <a:hlinkClick r:id="rId12"/>
              </a:rPr>
              <a:t>斯坦福大学统计系教授带你玩转微生物组分析</a:t>
            </a:r>
            <a:endParaRPr lang="zh-CN" altLang="en-US" b="0" i="0" dirty="0">
              <a:solidFill>
                <a:srgbClr val="24292E"/>
              </a:solidFill>
              <a:effectLst/>
              <a:cs typeface="+mn-ea"/>
              <a:sym typeface="+mn-lt"/>
            </a:endParaRPr>
          </a:p>
        </p:txBody>
      </p:sp>
    </p:spTree>
    <p:extLst>
      <p:ext uri="{BB962C8B-B14F-4D97-AF65-F5344CB8AC3E}">
        <p14:creationId xmlns:p14="http://schemas.microsoft.com/office/powerpoint/2010/main" val="4038486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DF78A500-78AC-4460-AC87-F9DA1F81CEAB}"/>
              </a:ext>
            </a:extLst>
          </p:cNvPr>
          <p:cNvPicPr>
            <a:picLocks noGrp="1" noChangeAspect="1"/>
          </p:cNvPicPr>
          <p:nvPr>
            <p:ph idx="1"/>
          </p:nvPr>
        </p:nvPicPr>
        <p:blipFill>
          <a:blip r:embed="rId2"/>
          <a:stretch>
            <a:fillRect/>
          </a:stretch>
        </p:blipFill>
        <p:spPr>
          <a:xfrm>
            <a:off x="802690" y="1475857"/>
            <a:ext cx="4163820" cy="4615556"/>
          </a:xfrm>
          <a:prstGeom prst="rect">
            <a:avLst/>
          </a:prstGeom>
        </p:spPr>
      </p:pic>
      <p:sp>
        <p:nvSpPr>
          <p:cNvPr id="3" name="标题 2">
            <a:extLst>
              <a:ext uri="{FF2B5EF4-FFF2-40B4-BE49-F238E27FC236}">
                <a16:creationId xmlns:a16="http://schemas.microsoft.com/office/drawing/2014/main" id="{B8BBA526-F3A2-453D-939F-2F8ED906060D}"/>
              </a:ext>
            </a:extLst>
          </p:cNvPr>
          <p:cNvSpPr>
            <a:spLocks noGrp="1"/>
          </p:cNvSpPr>
          <p:nvPr>
            <p:ph type="title"/>
          </p:nvPr>
        </p:nvSpPr>
        <p:spPr/>
        <p:txBody>
          <a:bodyPr/>
          <a:lstStyle/>
          <a:p>
            <a:r>
              <a:rPr lang="zh-CN" altLang="en-US" dirty="0">
                <a:latin typeface="+mn-lt"/>
                <a:ea typeface="+mn-ea"/>
                <a:cs typeface="+mn-ea"/>
                <a:sym typeface="+mn-lt"/>
              </a:rPr>
              <a:t>数据代码图表整理示例</a:t>
            </a:r>
          </a:p>
        </p:txBody>
      </p:sp>
      <p:sp>
        <p:nvSpPr>
          <p:cNvPr id="4" name="灯片编号占位符 3">
            <a:extLst>
              <a:ext uri="{FF2B5EF4-FFF2-40B4-BE49-F238E27FC236}">
                <a16:creationId xmlns:a16="http://schemas.microsoft.com/office/drawing/2014/main" id="{95C3299A-EB29-4E60-917A-53178ABCD076}"/>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41</a:t>
            </a:fld>
            <a:endParaRPr lang="zh-CN" altLang="en-US" dirty="0">
              <a:cs typeface="+mn-ea"/>
              <a:sym typeface="+mn-lt"/>
            </a:endParaRPr>
          </a:p>
        </p:txBody>
      </p:sp>
      <p:sp>
        <p:nvSpPr>
          <p:cNvPr id="5" name="矩形 4">
            <a:extLst>
              <a:ext uri="{FF2B5EF4-FFF2-40B4-BE49-F238E27FC236}">
                <a16:creationId xmlns:a16="http://schemas.microsoft.com/office/drawing/2014/main" id="{0B1D3490-96BA-4901-ABA4-79FF791BB8E2}"/>
              </a:ext>
            </a:extLst>
          </p:cNvPr>
          <p:cNvSpPr/>
          <p:nvPr/>
        </p:nvSpPr>
        <p:spPr>
          <a:xfrm>
            <a:off x="3473228" y="6444088"/>
            <a:ext cx="4942700" cy="369332"/>
          </a:xfrm>
          <a:prstGeom prst="rect">
            <a:avLst/>
          </a:prstGeom>
        </p:spPr>
        <p:txBody>
          <a:bodyPr wrap="none">
            <a:spAutoFit/>
          </a:bodyPr>
          <a:lstStyle/>
          <a:p>
            <a:r>
              <a:rPr lang="zh-CN" altLang="en-US" dirty="0">
                <a:cs typeface="+mn-ea"/>
                <a:sym typeface="+mn-lt"/>
                <a:hlinkClick r:id="rId3"/>
              </a:rPr>
              <a:t>https://github.com/YongxinLiu/Zhang2019NBT</a:t>
            </a:r>
            <a:r>
              <a:rPr lang="zh-CN" altLang="en-US" dirty="0">
                <a:cs typeface="+mn-ea"/>
                <a:sym typeface="+mn-lt"/>
              </a:rPr>
              <a:t> </a:t>
            </a:r>
          </a:p>
        </p:txBody>
      </p:sp>
      <p:sp>
        <p:nvSpPr>
          <p:cNvPr id="7" name="文本框 6">
            <a:extLst>
              <a:ext uri="{FF2B5EF4-FFF2-40B4-BE49-F238E27FC236}">
                <a16:creationId xmlns:a16="http://schemas.microsoft.com/office/drawing/2014/main" id="{B90F98FC-1587-4FD6-8B6C-11D21DD4ABCD}"/>
              </a:ext>
            </a:extLst>
          </p:cNvPr>
          <p:cNvSpPr txBox="1"/>
          <p:nvPr/>
        </p:nvSpPr>
        <p:spPr>
          <a:xfrm>
            <a:off x="2933478" y="2769195"/>
            <a:ext cx="1504298" cy="923330"/>
          </a:xfrm>
          <a:prstGeom prst="rect">
            <a:avLst/>
          </a:prstGeom>
          <a:noFill/>
        </p:spPr>
        <p:txBody>
          <a:bodyPr wrap="square" rtlCol="0">
            <a:spAutoFit/>
          </a:bodyPr>
          <a:lstStyle/>
          <a:p>
            <a:r>
              <a:rPr lang="zh-CN" altLang="en-US" dirty="0">
                <a:cs typeface="+mn-ea"/>
                <a:sym typeface="+mn-lt"/>
              </a:rPr>
              <a:t>数据</a:t>
            </a:r>
            <a:r>
              <a:rPr lang="en-US" altLang="zh-CN" dirty="0">
                <a:cs typeface="+mn-ea"/>
                <a:sym typeface="+mn-lt"/>
              </a:rPr>
              <a:t>data</a:t>
            </a:r>
          </a:p>
          <a:p>
            <a:r>
              <a:rPr lang="zh-CN" altLang="en-US" dirty="0">
                <a:cs typeface="+mn-ea"/>
                <a:sym typeface="+mn-lt"/>
              </a:rPr>
              <a:t>图表</a:t>
            </a:r>
            <a:r>
              <a:rPr lang="en-US" altLang="zh-CN" dirty="0">
                <a:cs typeface="+mn-ea"/>
                <a:sym typeface="+mn-lt"/>
              </a:rPr>
              <a:t>figure</a:t>
            </a:r>
          </a:p>
          <a:p>
            <a:r>
              <a:rPr lang="zh-CN" altLang="en-US" dirty="0">
                <a:cs typeface="+mn-ea"/>
                <a:sym typeface="+mn-lt"/>
              </a:rPr>
              <a:t>代码</a:t>
            </a:r>
            <a:r>
              <a:rPr lang="en-US" altLang="zh-CN" dirty="0">
                <a:cs typeface="+mn-ea"/>
                <a:sym typeface="+mn-lt"/>
              </a:rPr>
              <a:t>script</a:t>
            </a:r>
            <a:endParaRPr lang="zh-CN" altLang="en-US" dirty="0">
              <a:cs typeface="+mn-ea"/>
              <a:sym typeface="+mn-lt"/>
            </a:endParaRPr>
          </a:p>
        </p:txBody>
      </p:sp>
      <p:sp>
        <p:nvSpPr>
          <p:cNvPr id="8" name="文本框 7">
            <a:extLst>
              <a:ext uri="{FF2B5EF4-FFF2-40B4-BE49-F238E27FC236}">
                <a16:creationId xmlns:a16="http://schemas.microsoft.com/office/drawing/2014/main" id="{1E82AA52-0750-476F-8EF9-6307454A5362}"/>
              </a:ext>
            </a:extLst>
          </p:cNvPr>
          <p:cNvSpPr txBox="1"/>
          <p:nvPr/>
        </p:nvSpPr>
        <p:spPr>
          <a:xfrm>
            <a:off x="1431381" y="6037347"/>
            <a:ext cx="3401880" cy="461665"/>
          </a:xfrm>
          <a:prstGeom prst="rect">
            <a:avLst/>
          </a:prstGeom>
          <a:noFill/>
        </p:spPr>
        <p:txBody>
          <a:bodyPr wrap="square" rtlCol="0">
            <a:spAutoFit/>
          </a:bodyPr>
          <a:lstStyle/>
          <a:p>
            <a:r>
              <a:rPr lang="zh-CN" altLang="en-US" sz="2400" dirty="0">
                <a:cs typeface="+mn-ea"/>
                <a:sym typeface="+mn-lt"/>
              </a:rPr>
              <a:t>简介、文件描述和引文</a:t>
            </a:r>
          </a:p>
        </p:txBody>
      </p:sp>
      <p:pic>
        <p:nvPicPr>
          <p:cNvPr id="9" name="图片 8">
            <a:extLst>
              <a:ext uri="{FF2B5EF4-FFF2-40B4-BE49-F238E27FC236}">
                <a16:creationId xmlns:a16="http://schemas.microsoft.com/office/drawing/2014/main" id="{13E3DDE2-CCA1-4AAE-8AB8-297A4381FB5D}"/>
              </a:ext>
            </a:extLst>
          </p:cNvPr>
          <p:cNvPicPr>
            <a:picLocks noChangeAspect="1"/>
          </p:cNvPicPr>
          <p:nvPr/>
        </p:nvPicPr>
        <p:blipFill>
          <a:blip r:embed="rId4"/>
          <a:stretch>
            <a:fillRect/>
          </a:stretch>
        </p:blipFill>
        <p:spPr>
          <a:xfrm>
            <a:off x="5311346" y="1475858"/>
            <a:ext cx="2507843" cy="4615556"/>
          </a:xfrm>
          <a:prstGeom prst="rect">
            <a:avLst/>
          </a:prstGeom>
        </p:spPr>
      </p:pic>
      <p:sp>
        <p:nvSpPr>
          <p:cNvPr id="10" name="文本框 9">
            <a:extLst>
              <a:ext uri="{FF2B5EF4-FFF2-40B4-BE49-F238E27FC236}">
                <a16:creationId xmlns:a16="http://schemas.microsoft.com/office/drawing/2014/main" id="{4FAC9F6C-6567-4C99-904A-813CE08BBA66}"/>
              </a:ext>
            </a:extLst>
          </p:cNvPr>
          <p:cNvSpPr txBox="1"/>
          <p:nvPr/>
        </p:nvSpPr>
        <p:spPr>
          <a:xfrm>
            <a:off x="5311346" y="6023426"/>
            <a:ext cx="2848724" cy="461665"/>
          </a:xfrm>
          <a:prstGeom prst="rect">
            <a:avLst/>
          </a:prstGeom>
          <a:noFill/>
        </p:spPr>
        <p:txBody>
          <a:bodyPr wrap="square" rtlCol="0">
            <a:spAutoFit/>
          </a:bodyPr>
          <a:lstStyle/>
          <a:p>
            <a:r>
              <a:rPr lang="zh-CN" altLang="en-US" sz="2400" dirty="0">
                <a:cs typeface="+mn-ea"/>
                <a:sym typeface="+mn-lt"/>
              </a:rPr>
              <a:t>图</a:t>
            </a:r>
            <a:r>
              <a:rPr lang="en-US" altLang="zh-CN" sz="2400" dirty="0">
                <a:cs typeface="+mn-ea"/>
                <a:sym typeface="+mn-lt"/>
              </a:rPr>
              <a:t>1</a:t>
            </a:r>
            <a:r>
              <a:rPr lang="zh-CN" altLang="en-US" sz="2400" dirty="0">
                <a:cs typeface="+mn-ea"/>
                <a:sym typeface="+mn-lt"/>
              </a:rPr>
              <a:t>分析目录文件</a:t>
            </a:r>
          </a:p>
        </p:txBody>
      </p:sp>
      <p:sp>
        <p:nvSpPr>
          <p:cNvPr id="11" name="文本框 10">
            <a:extLst>
              <a:ext uri="{FF2B5EF4-FFF2-40B4-BE49-F238E27FC236}">
                <a16:creationId xmlns:a16="http://schemas.microsoft.com/office/drawing/2014/main" id="{BB24814F-A6C0-411C-A6E8-EF2895F718E9}"/>
              </a:ext>
            </a:extLst>
          </p:cNvPr>
          <p:cNvSpPr txBox="1"/>
          <p:nvPr/>
        </p:nvSpPr>
        <p:spPr>
          <a:xfrm>
            <a:off x="7819190" y="1523821"/>
            <a:ext cx="4021712" cy="4524315"/>
          </a:xfrm>
          <a:prstGeom prst="rect">
            <a:avLst/>
          </a:prstGeom>
          <a:noFill/>
        </p:spPr>
        <p:txBody>
          <a:bodyPr wrap="square" rtlCol="0">
            <a:spAutoFit/>
          </a:bodyPr>
          <a:lstStyle/>
          <a:p>
            <a:r>
              <a:rPr lang="en-US" altLang="zh-CN" sz="2400" dirty="0">
                <a:cs typeface="+mn-ea"/>
                <a:sym typeface="+mn-lt"/>
              </a:rPr>
              <a:t>fig1.Rmd </a:t>
            </a:r>
            <a:r>
              <a:rPr lang="zh-CN" altLang="en-US" sz="2400" dirty="0">
                <a:cs typeface="+mn-ea"/>
                <a:sym typeface="+mn-lt"/>
              </a:rPr>
              <a:t>分析代码及注释</a:t>
            </a:r>
            <a:endParaRPr lang="en-US" altLang="zh-CN" sz="2400" dirty="0">
              <a:cs typeface="+mn-ea"/>
              <a:sym typeface="+mn-lt"/>
            </a:endParaRPr>
          </a:p>
          <a:p>
            <a:endParaRPr lang="en-US" altLang="zh-CN" sz="2400" dirty="0">
              <a:cs typeface="+mn-ea"/>
              <a:sym typeface="+mn-lt"/>
            </a:endParaRPr>
          </a:p>
          <a:p>
            <a:r>
              <a:rPr lang="en-US" altLang="zh-CN" sz="2400" dirty="0">
                <a:cs typeface="+mn-ea"/>
                <a:sym typeface="+mn-lt"/>
              </a:rPr>
              <a:t>fig1.html </a:t>
            </a:r>
            <a:r>
              <a:rPr lang="zh-CN" altLang="en-US" sz="2400" dirty="0">
                <a:cs typeface="+mn-ea"/>
                <a:sym typeface="+mn-lt"/>
              </a:rPr>
              <a:t>分析代码、注释和图表混排网页，方便阅读</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.txt </a:t>
            </a:r>
            <a:r>
              <a:rPr lang="zh-CN" altLang="en-US" sz="2400" dirty="0">
                <a:cs typeface="+mn-ea"/>
                <a:sym typeface="+mn-lt"/>
              </a:rPr>
              <a:t>分析原始数据或统计结果表格</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a:t>
            </a:r>
            <a:r>
              <a:rPr lang="en-US" altLang="zh-CN" sz="2400" dirty="0" err="1">
                <a:cs typeface="+mn-ea"/>
                <a:sym typeface="+mn-lt"/>
              </a:rPr>
              <a:t>png</a:t>
            </a:r>
            <a:r>
              <a:rPr lang="en-US" altLang="zh-CN" sz="2400" dirty="0">
                <a:cs typeface="+mn-ea"/>
                <a:sym typeface="+mn-lt"/>
              </a:rPr>
              <a:t> </a:t>
            </a:r>
            <a:r>
              <a:rPr lang="zh-CN" altLang="en-US" sz="2400" dirty="0">
                <a:cs typeface="+mn-ea"/>
                <a:sym typeface="+mn-lt"/>
              </a:rPr>
              <a:t>位图</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.pdf </a:t>
            </a:r>
            <a:r>
              <a:rPr lang="zh-CN" altLang="en-US" sz="2400" dirty="0">
                <a:cs typeface="+mn-ea"/>
                <a:sym typeface="+mn-lt"/>
              </a:rPr>
              <a:t>矢量图，常用保存格式，方便查看和编辑</a:t>
            </a:r>
            <a:endParaRPr lang="en-US" altLang="zh-CN" sz="2400" dirty="0">
              <a:cs typeface="+mn-ea"/>
              <a:sym typeface="+mn-lt"/>
            </a:endParaRPr>
          </a:p>
        </p:txBody>
      </p:sp>
    </p:spTree>
    <p:extLst>
      <p:ext uri="{BB962C8B-B14F-4D97-AF65-F5344CB8AC3E}">
        <p14:creationId xmlns:p14="http://schemas.microsoft.com/office/powerpoint/2010/main" val="2495053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61A9C44-B04B-45A2-8348-293641D1D528}"/>
              </a:ext>
            </a:extLst>
          </p:cNvPr>
          <p:cNvPicPr>
            <a:picLocks noGrp="1" noChangeAspect="1"/>
          </p:cNvPicPr>
          <p:nvPr>
            <p:ph idx="1"/>
          </p:nvPr>
        </p:nvPicPr>
        <p:blipFill>
          <a:blip r:embed="rId2"/>
          <a:stretch>
            <a:fillRect/>
          </a:stretch>
        </p:blipFill>
        <p:spPr>
          <a:xfrm>
            <a:off x="639351" y="1440873"/>
            <a:ext cx="4314247" cy="4610779"/>
          </a:xfrm>
          <a:prstGeom prst="rect">
            <a:avLst/>
          </a:prstGeom>
        </p:spPr>
      </p:pic>
      <p:sp>
        <p:nvSpPr>
          <p:cNvPr id="3" name="标题 2">
            <a:extLst>
              <a:ext uri="{FF2B5EF4-FFF2-40B4-BE49-F238E27FC236}">
                <a16:creationId xmlns:a16="http://schemas.microsoft.com/office/drawing/2014/main" id="{2A37E48A-108B-45B7-B771-5BB7FF178EA2}"/>
              </a:ext>
            </a:extLst>
          </p:cNvPr>
          <p:cNvSpPr>
            <a:spLocks noGrp="1"/>
          </p:cNvSpPr>
          <p:nvPr>
            <p:ph type="title"/>
          </p:nvPr>
        </p:nvSpPr>
        <p:spPr/>
        <p:txBody>
          <a:bodyPr/>
          <a:lstStyle/>
          <a:p>
            <a:r>
              <a:rPr lang="zh-CN" altLang="en-US" dirty="0">
                <a:latin typeface="+mn-lt"/>
                <a:ea typeface="+mn-ea"/>
                <a:cs typeface="+mn-ea"/>
                <a:sym typeface="+mn-lt"/>
              </a:rPr>
              <a:t>分析代码样式和网页预览效果</a:t>
            </a:r>
          </a:p>
        </p:txBody>
      </p:sp>
      <p:sp>
        <p:nvSpPr>
          <p:cNvPr id="4" name="灯片编号占位符 3">
            <a:extLst>
              <a:ext uri="{FF2B5EF4-FFF2-40B4-BE49-F238E27FC236}">
                <a16:creationId xmlns:a16="http://schemas.microsoft.com/office/drawing/2014/main" id="{D89CABDC-03ED-4B86-B925-DA1648F6D6FC}"/>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z="2400" smtClean="0">
                <a:cs typeface="+mn-ea"/>
                <a:sym typeface="+mn-lt"/>
              </a:rPr>
              <a:pPr/>
              <a:t>42</a:t>
            </a:fld>
            <a:endParaRPr lang="zh-CN" altLang="en-US" sz="2400" dirty="0">
              <a:cs typeface="+mn-ea"/>
              <a:sym typeface="+mn-lt"/>
            </a:endParaRPr>
          </a:p>
        </p:txBody>
      </p:sp>
      <p:pic>
        <p:nvPicPr>
          <p:cNvPr id="6" name="图片 5">
            <a:extLst>
              <a:ext uri="{FF2B5EF4-FFF2-40B4-BE49-F238E27FC236}">
                <a16:creationId xmlns:a16="http://schemas.microsoft.com/office/drawing/2014/main" id="{9473FBAB-1754-4DAE-A91A-C17469677FD8}"/>
              </a:ext>
            </a:extLst>
          </p:cNvPr>
          <p:cNvPicPr>
            <a:picLocks noChangeAspect="1"/>
          </p:cNvPicPr>
          <p:nvPr/>
        </p:nvPicPr>
        <p:blipFill>
          <a:blip r:embed="rId3"/>
          <a:stretch>
            <a:fillRect/>
          </a:stretch>
        </p:blipFill>
        <p:spPr>
          <a:xfrm>
            <a:off x="6042045" y="1464598"/>
            <a:ext cx="3279379" cy="4504744"/>
          </a:xfrm>
          <a:prstGeom prst="rect">
            <a:avLst/>
          </a:prstGeom>
        </p:spPr>
      </p:pic>
      <p:sp>
        <p:nvSpPr>
          <p:cNvPr id="7" name="文本框 6">
            <a:extLst>
              <a:ext uri="{FF2B5EF4-FFF2-40B4-BE49-F238E27FC236}">
                <a16:creationId xmlns:a16="http://schemas.microsoft.com/office/drawing/2014/main" id="{7CD0BA61-8C8D-4499-A080-EFDC383FBA0A}"/>
              </a:ext>
            </a:extLst>
          </p:cNvPr>
          <p:cNvSpPr txBox="1"/>
          <p:nvPr/>
        </p:nvSpPr>
        <p:spPr>
          <a:xfrm>
            <a:off x="675686" y="5969342"/>
            <a:ext cx="4314246" cy="830997"/>
          </a:xfrm>
          <a:prstGeom prst="rect">
            <a:avLst/>
          </a:prstGeom>
          <a:noFill/>
        </p:spPr>
        <p:txBody>
          <a:bodyPr wrap="square" rtlCol="0">
            <a:spAutoFit/>
          </a:bodyPr>
          <a:lstStyle/>
          <a:p>
            <a:pPr algn="ctr"/>
            <a:r>
              <a:rPr lang="en-US" altLang="zh-CN" sz="2400" dirty="0">
                <a:cs typeface="+mn-ea"/>
                <a:sym typeface="+mn-lt"/>
              </a:rPr>
              <a:t>fig1.Rmd </a:t>
            </a:r>
            <a:r>
              <a:rPr lang="zh-CN" altLang="en-US" sz="2400" dirty="0">
                <a:cs typeface="+mn-ea"/>
                <a:sym typeface="+mn-lt"/>
              </a:rPr>
              <a:t>代码</a:t>
            </a:r>
            <a:endParaRPr lang="en-US" altLang="zh-CN" sz="2400" dirty="0">
              <a:cs typeface="+mn-ea"/>
              <a:sym typeface="+mn-lt"/>
            </a:endParaRPr>
          </a:p>
          <a:p>
            <a:pPr algn="ctr"/>
            <a:r>
              <a:rPr lang="zh-CN" altLang="en-US" sz="2400" dirty="0">
                <a:cs typeface="+mn-ea"/>
                <a:sym typeface="+mn-lt"/>
              </a:rPr>
              <a:t>在线或</a:t>
            </a:r>
            <a:r>
              <a:rPr lang="en-US" altLang="zh-CN" sz="2400" dirty="0" err="1">
                <a:cs typeface="+mn-ea"/>
                <a:sym typeface="+mn-lt"/>
              </a:rPr>
              <a:t>Rstudio</a:t>
            </a:r>
            <a:r>
              <a:rPr lang="zh-CN" altLang="en-US" sz="2400" dirty="0">
                <a:cs typeface="+mn-ea"/>
                <a:sym typeface="+mn-lt"/>
              </a:rPr>
              <a:t>查看</a:t>
            </a:r>
          </a:p>
        </p:txBody>
      </p:sp>
      <p:sp>
        <p:nvSpPr>
          <p:cNvPr id="8" name="文本框 7">
            <a:extLst>
              <a:ext uri="{FF2B5EF4-FFF2-40B4-BE49-F238E27FC236}">
                <a16:creationId xmlns:a16="http://schemas.microsoft.com/office/drawing/2014/main" id="{86285279-D018-430B-A767-3661C3D587BC}"/>
              </a:ext>
            </a:extLst>
          </p:cNvPr>
          <p:cNvSpPr txBox="1"/>
          <p:nvPr/>
        </p:nvSpPr>
        <p:spPr>
          <a:xfrm>
            <a:off x="5791607" y="5902935"/>
            <a:ext cx="3560615" cy="830997"/>
          </a:xfrm>
          <a:prstGeom prst="rect">
            <a:avLst/>
          </a:prstGeom>
          <a:noFill/>
        </p:spPr>
        <p:txBody>
          <a:bodyPr wrap="square" rtlCol="0">
            <a:spAutoFit/>
          </a:bodyPr>
          <a:lstStyle/>
          <a:p>
            <a:pPr algn="ctr"/>
            <a:r>
              <a:rPr lang="en-US" altLang="zh-CN" sz="2400" dirty="0">
                <a:cs typeface="+mn-ea"/>
                <a:sym typeface="+mn-lt"/>
              </a:rPr>
              <a:t>fig1.html</a:t>
            </a:r>
            <a:r>
              <a:rPr lang="zh-CN" altLang="en-US" sz="2400" dirty="0">
                <a:cs typeface="+mn-ea"/>
                <a:sym typeface="+mn-lt"/>
              </a:rPr>
              <a:t>可由</a:t>
            </a:r>
            <a:r>
              <a:rPr lang="en-US" altLang="zh-CN" sz="2400" dirty="0" err="1">
                <a:cs typeface="+mn-ea"/>
                <a:sym typeface="+mn-lt"/>
              </a:rPr>
              <a:t>Rmd</a:t>
            </a:r>
            <a:r>
              <a:rPr lang="zh-CN" altLang="en-US" sz="2400" dirty="0">
                <a:cs typeface="+mn-ea"/>
                <a:sym typeface="+mn-lt"/>
              </a:rPr>
              <a:t>生成</a:t>
            </a:r>
            <a:endParaRPr lang="en-US" altLang="zh-CN" sz="2400" dirty="0">
              <a:cs typeface="+mn-ea"/>
              <a:sym typeface="+mn-lt"/>
            </a:endParaRPr>
          </a:p>
          <a:p>
            <a:pPr algn="ctr"/>
            <a:r>
              <a:rPr lang="zh-CN" altLang="en-US" sz="2400" dirty="0">
                <a:cs typeface="+mn-ea"/>
                <a:sym typeface="+mn-lt"/>
              </a:rPr>
              <a:t>下载用浏览器查看</a:t>
            </a:r>
          </a:p>
        </p:txBody>
      </p:sp>
      <p:sp>
        <p:nvSpPr>
          <p:cNvPr id="9" name="文本框 8">
            <a:extLst>
              <a:ext uri="{FF2B5EF4-FFF2-40B4-BE49-F238E27FC236}">
                <a16:creationId xmlns:a16="http://schemas.microsoft.com/office/drawing/2014/main" id="{AC01F0D6-FA99-4C4C-B114-29DA7AB87C40}"/>
              </a:ext>
            </a:extLst>
          </p:cNvPr>
          <p:cNvSpPr txBox="1"/>
          <p:nvPr/>
        </p:nvSpPr>
        <p:spPr>
          <a:xfrm>
            <a:off x="2741124" y="2233860"/>
            <a:ext cx="2937834" cy="461665"/>
          </a:xfrm>
          <a:prstGeom prst="rect">
            <a:avLst/>
          </a:prstGeom>
          <a:noFill/>
        </p:spPr>
        <p:txBody>
          <a:bodyPr wrap="square" rtlCol="0">
            <a:spAutoFit/>
          </a:bodyPr>
          <a:lstStyle/>
          <a:p>
            <a:r>
              <a:rPr lang="zh-CN" altLang="en-US" sz="2400" dirty="0">
                <a:cs typeface="+mn-ea"/>
                <a:sym typeface="+mn-lt"/>
              </a:rPr>
              <a:t>标题、作者、日期</a:t>
            </a:r>
          </a:p>
        </p:txBody>
      </p:sp>
      <p:sp>
        <p:nvSpPr>
          <p:cNvPr id="10" name="文本框 9">
            <a:extLst>
              <a:ext uri="{FF2B5EF4-FFF2-40B4-BE49-F238E27FC236}">
                <a16:creationId xmlns:a16="http://schemas.microsoft.com/office/drawing/2014/main" id="{F6B5EA70-769C-434A-AAFA-27CE5D10D9B7}"/>
              </a:ext>
            </a:extLst>
          </p:cNvPr>
          <p:cNvSpPr txBox="1"/>
          <p:nvPr/>
        </p:nvSpPr>
        <p:spPr>
          <a:xfrm>
            <a:off x="2707073" y="2829168"/>
            <a:ext cx="2937834" cy="830997"/>
          </a:xfrm>
          <a:prstGeom prst="rect">
            <a:avLst/>
          </a:prstGeom>
          <a:noFill/>
        </p:spPr>
        <p:txBody>
          <a:bodyPr wrap="square" rtlCol="0">
            <a:spAutoFit/>
          </a:bodyPr>
          <a:lstStyle/>
          <a:p>
            <a:r>
              <a:rPr lang="zh-CN" altLang="en-US" sz="2400" dirty="0">
                <a:cs typeface="+mn-ea"/>
                <a:sym typeface="+mn-lt"/>
              </a:rPr>
              <a:t>设置通用参数和加载通用依赖关系</a:t>
            </a:r>
          </a:p>
        </p:txBody>
      </p:sp>
      <p:sp>
        <p:nvSpPr>
          <p:cNvPr id="11" name="文本框 10">
            <a:extLst>
              <a:ext uri="{FF2B5EF4-FFF2-40B4-BE49-F238E27FC236}">
                <a16:creationId xmlns:a16="http://schemas.microsoft.com/office/drawing/2014/main" id="{4512916F-3A90-4470-8933-51B0BB382BEB}"/>
              </a:ext>
            </a:extLst>
          </p:cNvPr>
          <p:cNvSpPr txBox="1"/>
          <p:nvPr/>
        </p:nvSpPr>
        <p:spPr>
          <a:xfrm>
            <a:off x="2707072" y="4159164"/>
            <a:ext cx="2937833" cy="830997"/>
          </a:xfrm>
          <a:prstGeom prst="rect">
            <a:avLst/>
          </a:prstGeom>
          <a:noFill/>
        </p:spPr>
        <p:txBody>
          <a:bodyPr wrap="square" rtlCol="0">
            <a:spAutoFit/>
          </a:bodyPr>
          <a:lstStyle/>
          <a:p>
            <a:r>
              <a:rPr lang="zh-CN" altLang="en-US" sz="2400" dirty="0">
                <a:cs typeface="+mn-ea"/>
                <a:sym typeface="+mn-lt"/>
              </a:rPr>
              <a:t>图</a:t>
            </a:r>
            <a:r>
              <a:rPr lang="en-US" altLang="zh-CN" sz="2400" dirty="0">
                <a:cs typeface="+mn-ea"/>
                <a:sym typeface="+mn-lt"/>
              </a:rPr>
              <a:t>1a</a:t>
            </a:r>
            <a:r>
              <a:rPr lang="zh-CN" altLang="en-US" sz="2400" dirty="0">
                <a:cs typeface="+mn-ea"/>
                <a:sym typeface="+mn-lt"/>
              </a:rPr>
              <a:t>，绘制材料来源地图的代码</a:t>
            </a:r>
          </a:p>
        </p:txBody>
      </p:sp>
      <p:sp>
        <p:nvSpPr>
          <p:cNvPr id="12" name="文本框 11">
            <a:extLst>
              <a:ext uri="{FF2B5EF4-FFF2-40B4-BE49-F238E27FC236}">
                <a16:creationId xmlns:a16="http://schemas.microsoft.com/office/drawing/2014/main" id="{759888E0-E176-4954-A7B0-CCB26D7E18FA}"/>
              </a:ext>
            </a:extLst>
          </p:cNvPr>
          <p:cNvSpPr txBox="1"/>
          <p:nvPr/>
        </p:nvSpPr>
        <p:spPr>
          <a:xfrm>
            <a:off x="9321424" y="1397017"/>
            <a:ext cx="2737858" cy="830997"/>
          </a:xfrm>
          <a:prstGeom prst="rect">
            <a:avLst/>
          </a:prstGeom>
          <a:noFill/>
        </p:spPr>
        <p:txBody>
          <a:bodyPr wrap="square" rtlCol="0">
            <a:spAutoFit/>
          </a:bodyPr>
          <a:lstStyle/>
          <a:p>
            <a:r>
              <a:rPr lang="zh-CN" altLang="en-US" sz="2400" dirty="0">
                <a:cs typeface="+mn-ea"/>
                <a:sym typeface="+mn-lt"/>
              </a:rPr>
              <a:t>标题、作者和时间带格式</a:t>
            </a:r>
          </a:p>
        </p:txBody>
      </p:sp>
      <p:sp>
        <p:nvSpPr>
          <p:cNvPr id="13" name="文本框 12">
            <a:extLst>
              <a:ext uri="{FF2B5EF4-FFF2-40B4-BE49-F238E27FC236}">
                <a16:creationId xmlns:a16="http://schemas.microsoft.com/office/drawing/2014/main" id="{E046F0FA-FF14-4053-A0AE-80064833ADB5}"/>
              </a:ext>
            </a:extLst>
          </p:cNvPr>
          <p:cNvSpPr txBox="1"/>
          <p:nvPr/>
        </p:nvSpPr>
        <p:spPr>
          <a:xfrm>
            <a:off x="9321424" y="2577106"/>
            <a:ext cx="2884471" cy="461665"/>
          </a:xfrm>
          <a:prstGeom prst="rect">
            <a:avLst/>
          </a:prstGeom>
          <a:noFill/>
        </p:spPr>
        <p:txBody>
          <a:bodyPr wrap="square" rtlCol="0">
            <a:spAutoFit/>
          </a:bodyPr>
          <a:lstStyle/>
          <a:p>
            <a:r>
              <a:rPr lang="zh-CN" altLang="en-US" sz="2400" dirty="0">
                <a:cs typeface="+mn-ea"/>
                <a:sym typeface="+mn-lt"/>
              </a:rPr>
              <a:t>运行中的提示信息</a:t>
            </a:r>
          </a:p>
        </p:txBody>
      </p:sp>
      <p:sp>
        <p:nvSpPr>
          <p:cNvPr id="14" name="文本框 13">
            <a:extLst>
              <a:ext uri="{FF2B5EF4-FFF2-40B4-BE49-F238E27FC236}">
                <a16:creationId xmlns:a16="http://schemas.microsoft.com/office/drawing/2014/main" id="{9AC55AFE-3132-4DCF-BDC6-61445FD32F3D}"/>
              </a:ext>
            </a:extLst>
          </p:cNvPr>
          <p:cNvSpPr txBox="1"/>
          <p:nvPr/>
        </p:nvSpPr>
        <p:spPr>
          <a:xfrm>
            <a:off x="9321424" y="3440552"/>
            <a:ext cx="2067886" cy="461665"/>
          </a:xfrm>
          <a:prstGeom prst="rect">
            <a:avLst/>
          </a:prstGeom>
          <a:noFill/>
        </p:spPr>
        <p:txBody>
          <a:bodyPr wrap="square" rtlCol="0">
            <a:spAutoFit/>
          </a:bodyPr>
          <a:lstStyle/>
          <a:p>
            <a:r>
              <a:rPr lang="zh-CN" altLang="en-US" sz="2400" dirty="0">
                <a:cs typeface="+mn-ea"/>
                <a:sym typeface="+mn-lt"/>
              </a:rPr>
              <a:t>分析代码</a:t>
            </a:r>
          </a:p>
        </p:txBody>
      </p:sp>
      <p:sp>
        <p:nvSpPr>
          <p:cNvPr id="15" name="文本框 14">
            <a:extLst>
              <a:ext uri="{FF2B5EF4-FFF2-40B4-BE49-F238E27FC236}">
                <a16:creationId xmlns:a16="http://schemas.microsoft.com/office/drawing/2014/main" id="{0B184A80-C740-4D61-86A7-77170689147B}"/>
              </a:ext>
            </a:extLst>
          </p:cNvPr>
          <p:cNvSpPr txBox="1"/>
          <p:nvPr/>
        </p:nvSpPr>
        <p:spPr>
          <a:xfrm>
            <a:off x="9321424" y="4923940"/>
            <a:ext cx="1940743" cy="461665"/>
          </a:xfrm>
          <a:prstGeom prst="rect">
            <a:avLst/>
          </a:prstGeom>
          <a:noFill/>
        </p:spPr>
        <p:txBody>
          <a:bodyPr wrap="square" rtlCol="0">
            <a:spAutoFit/>
          </a:bodyPr>
          <a:lstStyle/>
          <a:p>
            <a:r>
              <a:rPr lang="zh-CN" altLang="en-US" sz="2400" dirty="0">
                <a:cs typeface="+mn-ea"/>
                <a:sym typeface="+mn-lt"/>
              </a:rPr>
              <a:t>绘图结果</a:t>
            </a:r>
          </a:p>
        </p:txBody>
      </p:sp>
    </p:spTree>
    <p:extLst>
      <p:ext uri="{BB962C8B-B14F-4D97-AF65-F5344CB8AC3E}">
        <p14:creationId xmlns:p14="http://schemas.microsoft.com/office/powerpoint/2010/main" val="3178547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2136339" y="6498000"/>
            <a:ext cx="2133600" cy="360000"/>
          </a:xfrm>
          <a:prstGeom prst="rect">
            <a:avLst/>
          </a:prstGeom>
        </p:spPr>
        <p:txBody>
          <a:bodyPr vert="horz" lIns="91440" tIns="45720" rIns="91440" bIns="45720" rtlCol="0" anchor="ctr"/>
          <a:lstStyle>
            <a:defPPr>
              <a:defRPr lang="zh-CN"/>
            </a:defPPr>
            <a:lvl1pPr marL="0" algn="ctr" defTabSz="91440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latin typeface="+mn-lt"/>
                <a:cs typeface="+mn-ea"/>
                <a:sym typeface="+mn-lt"/>
              </a:rPr>
              <a:pPr/>
              <a:t>43</a:t>
            </a:fld>
            <a:endParaRPr lang="zh-CN" altLang="en-US" dirty="0">
              <a:latin typeface="+mn-lt"/>
              <a:cs typeface="+mn-ea"/>
              <a:sym typeface="+mn-lt"/>
            </a:endParaRPr>
          </a:p>
        </p:txBody>
      </p:sp>
      <p:sp>
        <p:nvSpPr>
          <p:cNvPr id="4" name="标题 3"/>
          <p:cNvSpPr>
            <a:spLocks noGrp="1"/>
          </p:cNvSpPr>
          <p:nvPr>
            <p:ph type="title"/>
          </p:nvPr>
        </p:nvSpPr>
        <p:spPr>
          <a:xfrm>
            <a:off x="2001957" y="606931"/>
            <a:ext cx="8460000" cy="720000"/>
          </a:xfrm>
        </p:spPr>
        <p:txBody>
          <a:bodyPr anchor="ctr">
            <a:normAutofit/>
          </a:bodyPr>
          <a:lstStyle/>
          <a:p>
            <a:r>
              <a:rPr lang="zh-CN" altLang="en-US" dirty="0">
                <a:latin typeface="+mn-lt"/>
                <a:ea typeface="+mn-ea"/>
                <a:cs typeface="+mn-ea"/>
                <a:sym typeface="+mn-lt"/>
              </a:rPr>
              <a:t>科研的过程</a:t>
            </a:r>
            <a:r>
              <a:rPr lang="en-US" altLang="zh-CN" dirty="0">
                <a:latin typeface="+mn-lt"/>
                <a:ea typeface="+mn-ea"/>
                <a:cs typeface="+mn-ea"/>
                <a:sym typeface="+mn-lt"/>
              </a:rPr>
              <a:t>——</a:t>
            </a:r>
            <a:r>
              <a:rPr lang="zh-CN" altLang="en-US" dirty="0">
                <a:latin typeface="+mn-lt"/>
                <a:ea typeface="+mn-ea"/>
                <a:cs typeface="+mn-ea"/>
                <a:sym typeface="+mn-lt"/>
              </a:rPr>
              <a:t>盲人摸象</a:t>
            </a:r>
            <a:endParaRPr lang="en-US" altLang="zh-CN" dirty="0">
              <a:latin typeface="+mn-lt"/>
              <a:ea typeface="+mn-ea"/>
              <a:cs typeface="+mn-ea"/>
              <a:sym typeface="+mn-lt"/>
            </a:endParaRPr>
          </a:p>
        </p:txBody>
      </p:sp>
      <p:grpSp>
        <p:nvGrpSpPr>
          <p:cNvPr id="10" name="组合 9">
            <a:extLst>
              <a:ext uri="{FF2B5EF4-FFF2-40B4-BE49-F238E27FC236}">
                <a16:creationId xmlns:a16="http://schemas.microsoft.com/office/drawing/2014/main" id="{A275AEDB-B415-478A-83B3-3A8602909579}"/>
              </a:ext>
            </a:extLst>
          </p:cNvPr>
          <p:cNvGrpSpPr/>
          <p:nvPr/>
        </p:nvGrpSpPr>
        <p:grpSpPr>
          <a:xfrm>
            <a:off x="2136339" y="1419528"/>
            <a:ext cx="8134952" cy="5521947"/>
            <a:chOff x="1009048" y="825669"/>
            <a:chExt cx="8134952" cy="5521947"/>
          </a:xfrm>
        </p:grpSpPr>
        <p:pic>
          <p:nvPicPr>
            <p:cNvPr id="11" name="图片 10">
              <a:extLst>
                <a:ext uri="{FF2B5EF4-FFF2-40B4-BE49-F238E27FC236}">
                  <a16:creationId xmlns:a16="http://schemas.microsoft.com/office/drawing/2014/main" id="{B98CC4F2-9983-44BC-B1D0-1FF7E833CB70}"/>
                </a:ext>
              </a:extLst>
            </p:cNvPr>
            <p:cNvPicPr>
              <a:picLocks noChangeAspect="1"/>
            </p:cNvPicPr>
            <p:nvPr/>
          </p:nvPicPr>
          <p:blipFill>
            <a:blip r:embed="rId3"/>
            <a:stretch>
              <a:fillRect/>
            </a:stretch>
          </p:blipFill>
          <p:spPr>
            <a:xfrm>
              <a:off x="1340690" y="962176"/>
              <a:ext cx="7180586" cy="5385440"/>
            </a:xfrm>
            <a:prstGeom prst="rect">
              <a:avLst/>
            </a:prstGeom>
          </p:spPr>
        </p:pic>
        <p:pic>
          <p:nvPicPr>
            <p:cNvPr id="12" name="图片 11">
              <a:extLst>
                <a:ext uri="{FF2B5EF4-FFF2-40B4-BE49-F238E27FC236}">
                  <a16:creationId xmlns:a16="http://schemas.microsoft.com/office/drawing/2014/main" id="{B5E6AADF-6501-4A7B-93A5-4D0EF1A521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83968" y="825669"/>
              <a:ext cx="1828800" cy="1219200"/>
            </a:xfrm>
            <a:prstGeom prst="rect">
              <a:avLst/>
            </a:prstGeom>
          </p:spPr>
        </p:pic>
        <p:pic>
          <p:nvPicPr>
            <p:cNvPr id="13" name="图片 12">
              <a:extLst>
                <a:ext uri="{FF2B5EF4-FFF2-40B4-BE49-F238E27FC236}">
                  <a16:creationId xmlns:a16="http://schemas.microsoft.com/office/drawing/2014/main" id="{0424D9F1-76CA-4EAA-9454-4563A0D6B79B}"/>
                </a:ext>
              </a:extLst>
            </p:cNvPr>
            <p:cNvPicPr>
              <a:picLocks noChangeAspect="1"/>
            </p:cNvPicPr>
            <p:nvPr/>
          </p:nvPicPr>
          <p:blipFill>
            <a:blip r:embed="rId5"/>
            <a:stretch>
              <a:fillRect/>
            </a:stretch>
          </p:blipFill>
          <p:spPr>
            <a:xfrm>
              <a:off x="6459066" y="1517584"/>
              <a:ext cx="1440160" cy="878945"/>
            </a:xfrm>
            <a:prstGeom prst="rect">
              <a:avLst/>
            </a:prstGeom>
          </p:spPr>
        </p:pic>
        <p:pic>
          <p:nvPicPr>
            <p:cNvPr id="14" name="图片 13">
              <a:extLst>
                <a:ext uri="{FF2B5EF4-FFF2-40B4-BE49-F238E27FC236}">
                  <a16:creationId xmlns:a16="http://schemas.microsoft.com/office/drawing/2014/main" id="{292D2864-317C-4C07-878A-1190F070285D}"/>
                </a:ext>
              </a:extLst>
            </p:cNvPr>
            <p:cNvPicPr>
              <a:picLocks noChangeAspect="1"/>
            </p:cNvPicPr>
            <p:nvPr/>
          </p:nvPicPr>
          <p:blipFill rotWithShape="1">
            <a:blip r:embed="rId6"/>
            <a:srcRect t="8311"/>
            <a:stretch/>
          </p:blipFill>
          <p:spPr>
            <a:xfrm>
              <a:off x="7785383" y="3952875"/>
              <a:ext cx="1358617" cy="1245706"/>
            </a:xfrm>
            <a:prstGeom prst="rect">
              <a:avLst/>
            </a:prstGeom>
          </p:spPr>
        </p:pic>
        <p:pic>
          <p:nvPicPr>
            <p:cNvPr id="15" name="图片 14">
              <a:extLst>
                <a:ext uri="{FF2B5EF4-FFF2-40B4-BE49-F238E27FC236}">
                  <a16:creationId xmlns:a16="http://schemas.microsoft.com/office/drawing/2014/main" id="{FE552585-EA18-4829-9E7F-3BE877EDD9B4}"/>
                </a:ext>
              </a:extLst>
            </p:cNvPr>
            <p:cNvPicPr>
              <a:picLocks noChangeAspect="1"/>
            </p:cNvPicPr>
            <p:nvPr/>
          </p:nvPicPr>
          <p:blipFill>
            <a:blip r:embed="rId7"/>
            <a:stretch>
              <a:fillRect/>
            </a:stretch>
          </p:blipFill>
          <p:spPr>
            <a:xfrm>
              <a:off x="5992111" y="5235791"/>
              <a:ext cx="933910" cy="1048446"/>
            </a:xfrm>
            <a:prstGeom prst="rect">
              <a:avLst/>
            </a:prstGeom>
          </p:spPr>
        </p:pic>
        <p:pic>
          <p:nvPicPr>
            <p:cNvPr id="16" name="图片 15">
              <a:extLst>
                <a:ext uri="{FF2B5EF4-FFF2-40B4-BE49-F238E27FC236}">
                  <a16:creationId xmlns:a16="http://schemas.microsoft.com/office/drawing/2014/main" id="{0802A929-DACF-4294-86F3-43947261223B}"/>
                </a:ext>
              </a:extLst>
            </p:cNvPr>
            <p:cNvPicPr>
              <a:picLocks noChangeAspect="1"/>
            </p:cNvPicPr>
            <p:nvPr/>
          </p:nvPicPr>
          <p:blipFill>
            <a:blip r:embed="rId8"/>
            <a:stretch>
              <a:fillRect/>
            </a:stretch>
          </p:blipFill>
          <p:spPr>
            <a:xfrm>
              <a:off x="1009048" y="5313099"/>
              <a:ext cx="1578099" cy="971138"/>
            </a:xfrm>
            <a:prstGeom prst="rect">
              <a:avLst/>
            </a:prstGeom>
          </p:spPr>
        </p:pic>
        <p:pic>
          <p:nvPicPr>
            <p:cNvPr id="18" name="图片 17">
              <a:extLst>
                <a:ext uri="{FF2B5EF4-FFF2-40B4-BE49-F238E27FC236}">
                  <a16:creationId xmlns:a16="http://schemas.microsoft.com/office/drawing/2014/main" id="{1F097F12-B4A5-4921-AB16-F3F5BC91D930}"/>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77380" y="1975219"/>
              <a:ext cx="1222029" cy="1088530"/>
            </a:xfrm>
            <a:prstGeom prst="rect">
              <a:avLst/>
            </a:prstGeom>
          </p:spPr>
        </p:pic>
        <p:sp>
          <p:nvSpPr>
            <p:cNvPr id="19" name="对话气泡: 椭圆形 18">
              <a:extLst>
                <a:ext uri="{FF2B5EF4-FFF2-40B4-BE49-F238E27FC236}">
                  <a16:creationId xmlns:a16="http://schemas.microsoft.com/office/drawing/2014/main" id="{81DA8618-662C-41C9-8EDE-C3420185C391}"/>
                </a:ext>
              </a:extLst>
            </p:cNvPr>
            <p:cNvSpPr/>
            <p:nvPr/>
          </p:nvSpPr>
          <p:spPr>
            <a:xfrm>
              <a:off x="1358900" y="2836069"/>
              <a:ext cx="1250949" cy="929481"/>
            </a:xfrm>
            <a:prstGeom prst="wedgeEllipseCallout">
              <a:avLst>
                <a:gd name="adj1" fmla="val 19776"/>
                <a:gd name="adj2" fmla="val 6876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C72D038C-B52D-4094-B155-D0DAD349193B}"/>
                </a:ext>
              </a:extLst>
            </p:cNvPr>
            <p:cNvSpPr txBox="1"/>
            <p:nvPr/>
          </p:nvSpPr>
          <p:spPr>
            <a:xfrm>
              <a:off x="1446168" y="3100754"/>
              <a:ext cx="1052860" cy="400110"/>
            </a:xfrm>
            <a:prstGeom prst="rect">
              <a:avLst/>
            </a:prstGeom>
            <a:noFill/>
          </p:spPr>
          <p:txBody>
            <a:bodyPr wrap="square" rtlCol="0">
              <a:spAutoFit/>
            </a:bodyPr>
            <a:lstStyle/>
            <a:p>
              <a:pPr algn="ctr"/>
              <a:r>
                <a:rPr lang="zh-CN" altLang="en-US" sz="2000" b="1" dirty="0">
                  <a:cs typeface="+mn-ea"/>
                  <a:sym typeface="+mn-lt"/>
                </a:rPr>
                <a:t>长矛</a:t>
              </a:r>
            </a:p>
          </p:txBody>
        </p:sp>
        <p:sp>
          <p:nvSpPr>
            <p:cNvPr id="21" name="对话气泡: 椭圆形 20">
              <a:extLst>
                <a:ext uri="{FF2B5EF4-FFF2-40B4-BE49-F238E27FC236}">
                  <a16:creationId xmlns:a16="http://schemas.microsoft.com/office/drawing/2014/main" id="{AFA36015-EDFC-430D-AEF4-1041B89C238D}"/>
                </a:ext>
              </a:extLst>
            </p:cNvPr>
            <p:cNvSpPr/>
            <p:nvPr/>
          </p:nvSpPr>
          <p:spPr>
            <a:xfrm>
              <a:off x="2875280" y="1022509"/>
              <a:ext cx="1292860" cy="951071"/>
            </a:xfrm>
            <a:prstGeom prst="wedgeEllipseCallout">
              <a:avLst>
                <a:gd name="adj1" fmla="val 55873"/>
                <a:gd name="adj2" fmla="val 4740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D54455A0-7810-4AE2-902C-7FD21E688A9E}"/>
                </a:ext>
              </a:extLst>
            </p:cNvPr>
            <p:cNvSpPr txBox="1"/>
            <p:nvPr/>
          </p:nvSpPr>
          <p:spPr>
            <a:xfrm>
              <a:off x="2999232" y="1298637"/>
              <a:ext cx="1052860" cy="400110"/>
            </a:xfrm>
            <a:prstGeom prst="rect">
              <a:avLst/>
            </a:prstGeom>
            <a:noFill/>
          </p:spPr>
          <p:txBody>
            <a:bodyPr wrap="square" rtlCol="0">
              <a:spAutoFit/>
            </a:bodyPr>
            <a:lstStyle/>
            <a:p>
              <a:pPr algn="ctr"/>
              <a:r>
                <a:rPr lang="zh-CN" altLang="en-US" sz="2000" b="1" dirty="0">
                  <a:cs typeface="+mn-ea"/>
                  <a:sym typeface="+mn-lt"/>
                </a:rPr>
                <a:t>扇子</a:t>
              </a:r>
            </a:p>
          </p:txBody>
        </p:sp>
        <p:sp>
          <p:nvSpPr>
            <p:cNvPr id="24" name="对话气泡: 圆角矩形 23">
              <a:extLst>
                <a:ext uri="{FF2B5EF4-FFF2-40B4-BE49-F238E27FC236}">
                  <a16:creationId xmlns:a16="http://schemas.microsoft.com/office/drawing/2014/main" id="{49CAFD34-FE42-4310-AF59-0434B2863830}"/>
                </a:ext>
              </a:extLst>
            </p:cNvPr>
            <p:cNvSpPr/>
            <p:nvPr/>
          </p:nvSpPr>
          <p:spPr>
            <a:xfrm>
              <a:off x="7399659" y="2778564"/>
              <a:ext cx="921381" cy="1153356"/>
            </a:xfrm>
            <a:prstGeom prst="wedgeRoundRectCallout">
              <a:avLst>
                <a:gd name="adj1" fmla="val -85341"/>
                <a:gd name="adj2" fmla="val 340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E1B41E6A-51B2-4835-8A2C-479257253960}"/>
                </a:ext>
              </a:extLst>
            </p:cNvPr>
            <p:cNvSpPr txBox="1"/>
            <p:nvPr/>
          </p:nvSpPr>
          <p:spPr>
            <a:xfrm>
              <a:off x="7385040" y="3155187"/>
              <a:ext cx="936000" cy="400110"/>
            </a:xfrm>
            <a:prstGeom prst="rect">
              <a:avLst/>
            </a:prstGeom>
            <a:noFill/>
          </p:spPr>
          <p:txBody>
            <a:bodyPr wrap="square" rtlCol="0">
              <a:spAutoFit/>
            </a:bodyPr>
            <a:lstStyle/>
            <a:p>
              <a:pPr algn="ctr"/>
              <a:r>
                <a:rPr lang="zh-CN" altLang="en-US" sz="2000" b="1" dirty="0">
                  <a:cs typeface="+mn-ea"/>
                  <a:sym typeface="+mn-lt"/>
                </a:rPr>
                <a:t>绳子</a:t>
              </a:r>
            </a:p>
          </p:txBody>
        </p:sp>
        <p:sp>
          <p:nvSpPr>
            <p:cNvPr id="28" name="对话气泡: 圆角矩形 27">
              <a:extLst>
                <a:ext uri="{FF2B5EF4-FFF2-40B4-BE49-F238E27FC236}">
                  <a16:creationId xmlns:a16="http://schemas.microsoft.com/office/drawing/2014/main" id="{52B18D05-22C5-4284-B901-B5D02E23276F}"/>
                </a:ext>
              </a:extLst>
            </p:cNvPr>
            <p:cNvSpPr/>
            <p:nvPr/>
          </p:nvSpPr>
          <p:spPr>
            <a:xfrm>
              <a:off x="4750315" y="5442354"/>
              <a:ext cx="1189837" cy="745086"/>
            </a:xfrm>
            <a:prstGeom prst="wedgeRoundRectCallout">
              <a:avLst>
                <a:gd name="adj1" fmla="val -40894"/>
                <a:gd name="adj2" fmla="val -93330"/>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6B43FA0A-5B9F-4D88-8D75-4544CCFDC918}"/>
                </a:ext>
              </a:extLst>
            </p:cNvPr>
            <p:cNvSpPr txBox="1"/>
            <p:nvPr/>
          </p:nvSpPr>
          <p:spPr>
            <a:xfrm>
              <a:off x="4890593" y="5640595"/>
              <a:ext cx="935697" cy="400110"/>
            </a:xfrm>
            <a:prstGeom prst="rect">
              <a:avLst/>
            </a:prstGeom>
            <a:noFill/>
          </p:spPr>
          <p:txBody>
            <a:bodyPr wrap="square" rtlCol="0">
              <a:spAutoFit/>
            </a:bodyPr>
            <a:lstStyle/>
            <a:p>
              <a:pPr algn="ctr"/>
              <a:r>
                <a:rPr lang="zh-CN" altLang="en-US" sz="2000" b="1" dirty="0">
                  <a:cs typeface="+mn-ea"/>
                  <a:sym typeface="+mn-lt"/>
                </a:rPr>
                <a:t>树</a:t>
              </a:r>
            </a:p>
          </p:txBody>
        </p:sp>
        <p:sp>
          <p:nvSpPr>
            <p:cNvPr id="30" name="对话气泡: 矩形 29">
              <a:extLst>
                <a:ext uri="{FF2B5EF4-FFF2-40B4-BE49-F238E27FC236}">
                  <a16:creationId xmlns:a16="http://schemas.microsoft.com/office/drawing/2014/main" id="{C000CABE-838B-45E6-B86A-DC37F051A66F}"/>
                </a:ext>
              </a:extLst>
            </p:cNvPr>
            <p:cNvSpPr/>
            <p:nvPr/>
          </p:nvSpPr>
          <p:spPr>
            <a:xfrm>
              <a:off x="2686369" y="5313099"/>
              <a:ext cx="1055051" cy="729561"/>
            </a:xfrm>
            <a:prstGeom prst="wedgeRectCallout">
              <a:avLst>
                <a:gd name="adj1" fmla="val 47312"/>
                <a:gd name="adj2" fmla="val -98303"/>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BB7C782A-C513-4DB7-83C1-6F167BCB8BC3}"/>
                </a:ext>
              </a:extLst>
            </p:cNvPr>
            <p:cNvSpPr txBox="1"/>
            <p:nvPr/>
          </p:nvSpPr>
          <p:spPr>
            <a:xfrm>
              <a:off x="2697420" y="5477824"/>
              <a:ext cx="1044000" cy="400110"/>
            </a:xfrm>
            <a:prstGeom prst="rect">
              <a:avLst/>
            </a:prstGeom>
            <a:noFill/>
          </p:spPr>
          <p:txBody>
            <a:bodyPr wrap="square" rtlCol="0">
              <a:spAutoFit/>
            </a:bodyPr>
            <a:lstStyle/>
            <a:p>
              <a:pPr algn="ctr"/>
              <a:r>
                <a:rPr lang="zh-CN" altLang="en-US" sz="2000" b="1" dirty="0">
                  <a:cs typeface="+mn-ea"/>
                  <a:sym typeface="+mn-lt"/>
                </a:rPr>
                <a:t>蛇</a:t>
              </a:r>
            </a:p>
          </p:txBody>
        </p:sp>
        <p:sp>
          <p:nvSpPr>
            <p:cNvPr id="33" name="对话气泡: 矩形 32">
              <a:extLst>
                <a:ext uri="{FF2B5EF4-FFF2-40B4-BE49-F238E27FC236}">
                  <a16:creationId xmlns:a16="http://schemas.microsoft.com/office/drawing/2014/main" id="{C82B3DFC-5890-431F-BE6B-66C048D3F3ED}"/>
                </a:ext>
              </a:extLst>
            </p:cNvPr>
            <p:cNvSpPr/>
            <p:nvPr/>
          </p:nvSpPr>
          <p:spPr>
            <a:xfrm>
              <a:off x="5621187" y="2439215"/>
              <a:ext cx="947254" cy="745945"/>
            </a:xfrm>
            <a:prstGeom prst="wedgeRectCallout">
              <a:avLst>
                <a:gd name="adj1" fmla="val -71658"/>
                <a:gd name="adj2" fmla="val 46671"/>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552449E9-7CF7-4173-A8DF-51E91EB96F04}"/>
                </a:ext>
              </a:extLst>
            </p:cNvPr>
            <p:cNvSpPr txBox="1"/>
            <p:nvPr/>
          </p:nvSpPr>
          <p:spPr>
            <a:xfrm>
              <a:off x="5572814" y="2660927"/>
              <a:ext cx="1044000" cy="400110"/>
            </a:xfrm>
            <a:prstGeom prst="rect">
              <a:avLst/>
            </a:prstGeom>
            <a:noFill/>
          </p:spPr>
          <p:txBody>
            <a:bodyPr wrap="square" rtlCol="0">
              <a:spAutoFit/>
            </a:bodyPr>
            <a:lstStyle/>
            <a:p>
              <a:pPr algn="ctr"/>
              <a:r>
                <a:rPr lang="zh-CN" altLang="en-US" sz="2000" b="1" dirty="0">
                  <a:cs typeface="+mn-ea"/>
                  <a:sym typeface="+mn-lt"/>
                </a:rPr>
                <a:t>墙</a:t>
              </a:r>
            </a:p>
          </p:txBody>
        </p:sp>
      </p:grpSp>
    </p:spTree>
    <p:extLst>
      <p:ext uri="{BB962C8B-B14F-4D97-AF65-F5344CB8AC3E}">
        <p14:creationId xmlns:p14="http://schemas.microsoft.com/office/powerpoint/2010/main" val="1851540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44</a:t>
            </a:fld>
            <a:endParaRPr lang="zh-CN" altLang="en-US" dirty="0">
              <a:cs typeface="+mn-ea"/>
              <a:sym typeface="+mn-lt"/>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409" y="1630491"/>
            <a:ext cx="4095750" cy="409575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991" y="1654303"/>
            <a:ext cx="4095750" cy="4095750"/>
          </a:xfrm>
          <a:prstGeom prst="rect">
            <a:avLst/>
          </a:prstGeom>
        </p:spPr>
      </p:pic>
      <p:sp>
        <p:nvSpPr>
          <p:cNvPr id="4" name="文本框 3"/>
          <p:cNvSpPr txBox="1"/>
          <p:nvPr/>
        </p:nvSpPr>
        <p:spPr>
          <a:xfrm>
            <a:off x="6769909" y="5710290"/>
            <a:ext cx="4108817" cy="369332"/>
          </a:xfrm>
          <a:prstGeom prst="rect">
            <a:avLst/>
          </a:prstGeom>
          <a:noFill/>
        </p:spPr>
        <p:txBody>
          <a:bodyPr wrap="none" rtlCol="0">
            <a:spAutoFit/>
          </a:bodyPr>
          <a:lstStyle/>
          <a:p>
            <a:r>
              <a:rPr kumimoji="1" lang="zh-CN" altLang="en-US" b="1" dirty="0">
                <a:cs typeface="+mn-ea"/>
                <a:sym typeface="+mn-lt"/>
              </a:rPr>
              <a:t>扫码关注宏基因组，获取专业学习资料</a:t>
            </a:r>
          </a:p>
        </p:txBody>
      </p:sp>
      <p:sp>
        <p:nvSpPr>
          <p:cNvPr id="13" name="文本框 12"/>
          <p:cNvSpPr txBox="1"/>
          <p:nvPr/>
        </p:nvSpPr>
        <p:spPr>
          <a:xfrm>
            <a:off x="1447466" y="5710290"/>
            <a:ext cx="4108817" cy="369332"/>
          </a:xfrm>
          <a:prstGeom prst="rect">
            <a:avLst/>
          </a:prstGeom>
          <a:noFill/>
        </p:spPr>
        <p:txBody>
          <a:bodyPr wrap="none" rtlCol="0">
            <a:spAutoFit/>
          </a:bodyPr>
          <a:lstStyle/>
          <a:p>
            <a:r>
              <a:rPr kumimoji="1" lang="zh-CN" altLang="en-US" b="1" dirty="0">
                <a:cs typeface="+mn-ea"/>
                <a:sym typeface="+mn-lt"/>
              </a:rPr>
              <a:t>扫码关注生信宝典，学习更多生信知识</a:t>
            </a:r>
          </a:p>
        </p:txBody>
      </p:sp>
      <p:sp>
        <p:nvSpPr>
          <p:cNvPr id="2" name="矩形 1">
            <a:extLst>
              <a:ext uri="{FF2B5EF4-FFF2-40B4-BE49-F238E27FC236}">
                <a16:creationId xmlns:a16="http://schemas.microsoft.com/office/drawing/2014/main" id="{C8A5500E-D2F0-4CA6-8B57-3D13BCEB211A}"/>
              </a:ext>
            </a:extLst>
          </p:cNvPr>
          <p:cNvSpPr/>
          <p:nvPr/>
        </p:nvSpPr>
        <p:spPr>
          <a:xfrm>
            <a:off x="2355889" y="658295"/>
            <a:ext cx="2236510" cy="707886"/>
          </a:xfrm>
          <a:prstGeom prst="rect">
            <a:avLst/>
          </a:prstGeom>
        </p:spPr>
        <p:txBody>
          <a:bodyPr wrap="none">
            <a:spAutoFit/>
          </a:bodyPr>
          <a:lstStyle/>
          <a:p>
            <a:r>
              <a:rPr kumimoji="1" lang="zh-CN" altLang="en-US" sz="4000" b="1" dirty="0">
                <a:solidFill>
                  <a:schemeClr val="bg1"/>
                </a:solidFill>
                <a:cs typeface="+mn-ea"/>
                <a:sym typeface="+mn-lt"/>
              </a:rPr>
              <a:t>生信宝典</a:t>
            </a:r>
            <a:endParaRPr lang="zh-CN" altLang="en-US" sz="4000" b="1" dirty="0">
              <a:solidFill>
                <a:schemeClr val="bg1"/>
              </a:solidFill>
            </a:endParaRPr>
          </a:p>
        </p:txBody>
      </p:sp>
      <p:sp>
        <p:nvSpPr>
          <p:cNvPr id="8" name="矩形 7">
            <a:extLst>
              <a:ext uri="{FF2B5EF4-FFF2-40B4-BE49-F238E27FC236}">
                <a16:creationId xmlns:a16="http://schemas.microsoft.com/office/drawing/2014/main" id="{0179093F-3E8B-45B1-8357-B93BA021783D}"/>
              </a:ext>
            </a:extLst>
          </p:cNvPr>
          <p:cNvSpPr/>
          <p:nvPr/>
        </p:nvSpPr>
        <p:spPr>
          <a:xfrm>
            <a:off x="7523202" y="663058"/>
            <a:ext cx="2236510" cy="707886"/>
          </a:xfrm>
          <a:prstGeom prst="rect">
            <a:avLst/>
          </a:prstGeom>
        </p:spPr>
        <p:txBody>
          <a:bodyPr wrap="none">
            <a:spAutoFit/>
          </a:bodyPr>
          <a:lstStyle/>
          <a:p>
            <a:r>
              <a:rPr kumimoji="1" lang="zh-CN" altLang="en-US" sz="4000" b="1" dirty="0">
                <a:solidFill>
                  <a:schemeClr val="bg1"/>
                </a:solidFill>
                <a:cs typeface="+mn-ea"/>
                <a:sym typeface="+mn-lt"/>
              </a:rPr>
              <a:t>宏基因组</a:t>
            </a:r>
            <a:endParaRPr lang="zh-CN" altLang="en-US" sz="4000" b="1" dirty="0">
              <a:solidFill>
                <a:schemeClr val="bg1"/>
              </a:solidFill>
            </a:endParaRPr>
          </a:p>
        </p:txBody>
      </p:sp>
    </p:spTree>
    <p:extLst>
      <p:ext uri="{BB962C8B-B14F-4D97-AF65-F5344CB8AC3E}">
        <p14:creationId xmlns:p14="http://schemas.microsoft.com/office/powerpoint/2010/main" val="1665623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0EB432-A950-4915-8B96-33AF05EC5B5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45</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D58F8FD0-1805-43EF-82B4-9024587DA5E4}"/>
              </a:ext>
            </a:extLst>
          </p:cNvPr>
          <p:cNvSpPr>
            <a:spLocks noGrp="1"/>
          </p:cNvSpPr>
          <p:nvPr>
            <p:ph type="title"/>
          </p:nvPr>
        </p:nvSpPr>
        <p:spPr/>
        <p:txBody>
          <a:bodyPr/>
          <a:lstStyle/>
          <a:p>
            <a:r>
              <a:rPr lang="zh-CN" altLang="en-US" dirty="0">
                <a:latin typeface="+mn-lt"/>
                <a:ea typeface="+mn-ea"/>
                <a:cs typeface="+mn-ea"/>
                <a:sym typeface="+mn-lt"/>
              </a:rPr>
              <a:t>实验设计</a:t>
            </a:r>
          </a:p>
        </p:txBody>
      </p:sp>
      <p:sp>
        <p:nvSpPr>
          <p:cNvPr id="7" name="矩形 6">
            <a:extLst>
              <a:ext uri="{FF2B5EF4-FFF2-40B4-BE49-F238E27FC236}">
                <a16:creationId xmlns:a16="http://schemas.microsoft.com/office/drawing/2014/main" id="{E579019A-C63A-4949-B8D4-8D0C51EF6B1A}"/>
              </a:ext>
            </a:extLst>
          </p:cNvPr>
          <p:cNvSpPr/>
          <p:nvPr/>
        </p:nvSpPr>
        <p:spPr>
          <a:xfrm>
            <a:off x="1976439" y="6263343"/>
            <a:ext cx="3176587"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1b</a:t>
            </a:r>
          </a:p>
        </p:txBody>
      </p:sp>
      <p:pic>
        <p:nvPicPr>
          <p:cNvPr id="10" name="图片 9">
            <a:extLst>
              <a:ext uri="{FF2B5EF4-FFF2-40B4-BE49-F238E27FC236}">
                <a16:creationId xmlns:a16="http://schemas.microsoft.com/office/drawing/2014/main" id="{688F0530-9C88-47EB-AB77-3FE7E83D1DEB}"/>
              </a:ext>
            </a:extLst>
          </p:cNvPr>
          <p:cNvPicPr>
            <a:picLocks noChangeAspect="1"/>
          </p:cNvPicPr>
          <p:nvPr/>
        </p:nvPicPr>
        <p:blipFill>
          <a:blip r:embed="rId2"/>
          <a:stretch>
            <a:fillRect/>
          </a:stretch>
        </p:blipFill>
        <p:spPr>
          <a:xfrm>
            <a:off x="2062162" y="1434827"/>
            <a:ext cx="3062288" cy="4734877"/>
          </a:xfrm>
          <a:prstGeom prst="rect">
            <a:avLst/>
          </a:prstGeom>
        </p:spPr>
      </p:pic>
      <p:pic>
        <p:nvPicPr>
          <p:cNvPr id="11" name="图片 10">
            <a:extLst>
              <a:ext uri="{FF2B5EF4-FFF2-40B4-BE49-F238E27FC236}">
                <a16:creationId xmlns:a16="http://schemas.microsoft.com/office/drawing/2014/main" id="{B9F09DD1-E76F-4978-9644-208BE1E2D4F4}"/>
              </a:ext>
            </a:extLst>
          </p:cNvPr>
          <p:cNvPicPr>
            <a:picLocks noChangeAspect="1"/>
          </p:cNvPicPr>
          <p:nvPr/>
        </p:nvPicPr>
        <p:blipFill>
          <a:blip r:embed="rId3"/>
          <a:stretch>
            <a:fillRect/>
          </a:stretch>
        </p:blipFill>
        <p:spPr>
          <a:xfrm>
            <a:off x="480075" y="2054563"/>
            <a:ext cx="1573500" cy="2148799"/>
          </a:xfrm>
          <a:prstGeom prst="rect">
            <a:avLst/>
          </a:prstGeom>
        </p:spPr>
      </p:pic>
      <p:pic>
        <p:nvPicPr>
          <p:cNvPr id="12" name="图片 11">
            <a:extLst>
              <a:ext uri="{FF2B5EF4-FFF2-40B4-BE49-F238E27FC236}">
                <a16:creationId xmlns:a16="http://schemas.microsoft.com/office/drawing/2014/main" id="{77D4D0C6-3F33-41C7-964D-65CF8499F3FB}"/>
              </a:ext>
            </a:extLst>
          </p:cNvPr>
          <p:cNvPicPr>
            <a:picLocks noChangeAspect="1"/>
          </p:cNvPicPr>
          <p:nvPr/>
        </p:nvPicPr>
        <p:blipFill>
          <a:blip r:embed="rId4"/>
          <a:stretch>
            <a:fillRect/>
          </a:stretch>
        </p:blipFill>
        <p:spPr>
          <a:xfrm>
            <a:off x="6893277" y="1676438"/>
            <a:ext cx="4084285" cy="4294900"/>
          </a:xfrm>
          <a:prstGeom prst="rect">
            <a:avLst/>
          </a:prstGeom>
        </p:spPr>
      </p:pic>
      <p:sp>
        <p:nvSpPr>
          <p:cNvPr id="13" name="矩形 12">
            <a:extLst>
              <a:ext uri="{FF2B5EF4-FFF2-40B4-BE49-F238E27FC236}">
                <a16:creationId xmlns:a16="http://schemas.microsoft.com/office/drawing/2014/main" id="{DECBFF7C-481C-4A18-9686-BC5B844C72FA}"/>
              </a:ext>
            </a:extLst>
          </p:cNvPr>
          <p:cNvSpPr/>
          <p:nvPr/>
        </p:nvSpPr>
        <p:spPr>
          <a:xfrm>
            <a:off x="6705073" y="6198255"/>
            <a:ext cx="3462336" cy="523220"/>
          </a:xfrm>
          <a:prstGeom prst="rect">
            <a:avLst/>
          </a:prstGeom>
        </p:spPr>
        <p:txBody>
          <a:bodyPr wrap="square">
            <a:spAutoFit/>
          </a:bodyPr>
          <a:lstStyle/>
          <a:p>
            <a:r>
              <a:rPr lang="pt-BR" altLang="zh-CN" sz="1400" dirty="0">
                <a:cs typeface="+mn-ea"/>
                <a:sym typeface="+mn-lt"/>
              </a:rPr>
              <a:t>Gabriel Castrillo, Paulo José Pereira Lima Teixeira</a:t>
            </a:r>
            <a:r>
              <a:rPr lang="en-US" altLang="zh-CN" sz="1400" dirty="0">
                <a:cs typeface="+mn-ea"/>
                <a:sym typeface="+mn-lt"/>
              </a:rPr>
              <a:t>, et. al. </a:t>
            </a:r>
            <a:r>
              <a:rPr lang="en-US" altLang="zh-CN" sz="1400" b="1" i="1" dirty="0">
                <a:cs typeface="+mn-ea"/>
                <a:sym typeface="+mn-lt"/>
              </a:rPr>
              <a:t>Nature</a:t>
            </a:r>
            <a:r>
              <a:rPr lang="en-US" altLang="zh-CN" sz="1400" dirty="0">
                <a:cs typeface="+mn-ea"/>
                <a:sym typeface="+mn-lt"/>
              </a:rPr>
              <a:t>. 2017. Fig 1a</a:t>
            </a:r>
          </a:p>
        </p:txBody>
      </p:sp>
    </p:spTree>
    <p:extLst>
      <p:ext uri="{BB962C8B-B14F-4D97-AF65-F5344CB8AC3E}">
        <p14:creationId xmlns:p14="http://schemas.microsoft.com/office/powerpoint/2010/main" val="805089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5</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96D5A7A5-934B-45BB-A834-BC671FD1ACDD}"/>
              </a:ext>
            </a:extLst>
          </p:cNvPr>
          <p:cNvPicPr>
            <a:picLocks noGrp="1" noChangeAspect="1"/>
          </p:cNvPicPr>
          <p:nvPr>
            <p:ph idx="1"/>
          </p:nvPr>
        </p:nvPicPr>
        <p:blipFill rotWithShape="1">
          <a:blip r:embed="rId3"/>
          <a:srcRect b="44988"/>
          <a:stretch/>
        </p:blipFill>
        <p:spPr>
          <a:xfrm>
            <a:off x="3867221" y="1552957"/>
            <a:ext cx="7353159" cy="2131537"/>
          </a:xfrm>
          <a:prstGeom prst="rect">
            <a:avLst/>
          </a:prstGeom>
        </p:spPr>
      </p:pic>
      <p:sp>
        <p:nvSpPr>
          <p:cNvPr id="4" name="标题 3"/>
          <p:cNvSpPr>
            <a:spLocks noGrp="1"/>
          </p:cNvSpPr>
          <p:nvPr>
            <p:ph type="title"/>
          </p:nvPr>
        </p:nvSpPr>
        <p:spPr/>
        <p:txBody>
          <a:bodyPr/>
          <a:lstStyle/>
          <a:p>
            <a:r>
              <a:rPr lang="zh-CN" altLang="en-US" dirty="0">
                <a:latin typeface="+mn-lt"/>
                <a:ea typeface="+mn-ea"/>
                <a:cs typeface="+mn-ea"/>
                <a:sym typeface="+mn-lt"/>
              </a:rPr>
              <a:t>中科院成果在世界上的位置</a:t>
            </a:r>
          </a:p>
        </p:txBody>
      </p:sp>
      <p:sp>
        <p:nvSpPr>
          <p:cNvPr id="5" name="矩形 4">
            <a:extLst>
              <a:ext uri="{FF2B5EF4-FFF2-40B4-BE49-F238E27FC236}">
                <a16:creationId xmlns:a16="http://schemas.microsoft.com/office/drawing/2014/main" id="{0D98DAA4-C11A-4FD0-A1EC-0602628C71C0}"/>
              </a:ext>
            </a:extLst>
          </p:cNvPr>
          <p:cNvSpPr/>
          <p:nvPr/>
        </p:nvSpPr>
        <p:spPr>
          <a:xfrm>
            <a:off x="3426730" y="6538912"/>
            <a:ext cx="6096000" cy="276999"/>
          </a:xfrm>
          <a:prstGeom prst="rect">
            <a:avLst/>
          </a:prstGeom>
        </p:spPr>
        <p:txBody>
          <a:bodyPr>
            <a:spAutoFit/>
          </a:bodyPr>
          <a:lstStyle/>
          <a:p>
            <a:r>
              <a:rPr lang="en-US" altLang="zh-CN" sz="1200" dirty="0">
                <a:cs typeface="+mn-ea"/>
                <a:sym typeface="+mn-lt"/>
                <a:hlinkClick r:id="rId4"/>
              </a:rPr>
              <a:t>https://www.natureindex.com/institution-outputs/generate/All/global/All/score</a:t>
            </a:r>
            <a:endParaRPr lang="zh-CN" altLang="en-US" sz="1200" dirty="0">
              <a:cs typeface="+mn-ea"/>
              <a:sym typeface="+mn-lt"/>
            </a:endParaRPr>
          </a:p>
        </p:txBody>
      </p:sp>
      <p:pic>
        <p:nvPicPr>
          <p:cNvPr id="7" name="图片 6">
            <a:extLst>
              <a:ext uri="{FF2B5EF4-FFF2-40B4-BE49-F238E27FC236}">
                <a16:creationId xmlns:a16="http://schemas.microsoft.com/office/drawing/2014/main" id="{362DE7DE-4AE3-40A3-89A9-9FE983A57B44}"/>
              </a:ext>
            </a:extLst>
          </p:cNvPr>
          <p:cNvPicPr>
            <a:picLocks noChangeAspect="1"/>
          </p:cNvPicPr>
          <p:nvPr/>
        </p:nvPicPr>
        <p:blipFill>
          <a:blip r:embed="rId5"/>
          <a:stretch>
            <a:fillRect/>
          </a:stretch>
        </p:blipFill>
        <p:spPr>
          <a:xfrm>
            <a:off x="3858929" y="3965670"/>
            <a:ext cx="7360779" cy="2144989"/>
          </a:xfrm>
          <a:prstGeom prst="rect">
            <a:avLst/>
          </a:prstGeom>
        </p:spPr>
      </p:pic>
      <p:sp>
        <p:nvSpPr>
          <p:cNvPr id="8" name="文本框 7">
            <a:extLst>
              <a:ext uri="{FF2B5EF4-FFF2-40B4-BE49-F238E27FC236}">
                <a16:creationId xmlns:a16="http://schemas.microsoft.com/office/drawing/2014/main" id="{4B34E555-F202-4965-81E5-471F22A88354}"/>
              </a:ext>
            </a:extLst>
          </p:cNvPr>
          <p:cNvSpPr txBox="1"/>
          <p:nvPr/>
        </p:nvSpPr>
        <p:spPr>
          <a:xfrm>
            <a:off x="542365" y="2622176"/>
            <a:ext cx="2689412" cy="523220"/>
          </a:xfrm>
          <a:prstGeom prst="rect">
            <a:avLst/>
          </a:prstGeom>
          <a:noFill/>
        </p:spPr>
        <p:txBody>
          <a:bodyPr wrap="square" rtlCol="0">
            <a:spAutoFit/>
          </a:bodyPr>
          <a:lstStyle/>
          <a:p>
            <a:r>
              <a:rPr lang="zh-CN" altLang="en-US" sz="2800" dirty="0">
                <a:cs typeface="+mn-ea"/>
                <a:sym typeface="+mn-lt"/>
              </a:rPr>
              <a:t>自然指数</a:t>
            </a:r>
            <a:r>
              <a:rPr lang="en-US" altLang="zh-CN" sz="2800" dirty="0">
                <a:cs typeface="+mn-ea"/>
                <a:sym typeface="+mn-lt"/>
              </a:rPr>
              <a:t>(</a:t>
            </a:r>
            <a:r>
              <a:rPr lang="zh-CN" altLang="en-US" sz="2800" dirty="0">
                <a:cs typeface="+mn-ea"/>
                <a:sym typeface="+mn-lt"/>
              </a:rPr>
              <a:t>综合</a:t>
            </a:r>
            <a:r>
              <a:rPr lang="en-US" altLang="zh-CN" sz="2800" dirty="0">
                <a:cs typeface="+mn-ea"/>
                <a:sym typeface="+mn-lt"/>
              </a:rPr>
              <a:t>)</a:t>
            </a:r>
            <a:endParaRPr lang="zh-CN" altLang="en-US" sz="2800" dirty="0">
              <a:cs typeface="+mn-ea"/>
              <a:sym typeface="+mn-lt"/>
            </a:endParaRPr>
          </a:p>
        </p:txBody>
      </p:sp>
      <p:sp>
        <p:nvSpPr>
          <p:cNvPr id="9" name="文本框 8">
            <a:extLst>
              <a:ext uri="{FF2B5EF4-FFF2-40B4-BE49-F238E27FC236}">
                <a16:creationId xmlns:a16="http://schemas.microsoft.com/office/drawing/2014/main" id="{362CAACD-ED3B-4E2A-B436-DB908B17D91A}"/>
              </a:ext>
            </a:extLst>
          </p:cNvPr>
          <p:cNvSpPr txBox="1"/>
          <p:nvPr/>
        </p:nvSpPr>
        <p:spPr>
          <a:xfrm>
            <a:off x="542363" y="4814047"/>
            <a:ext cx="3460377" cy="523220"/>
          </a:xfrm>
          <a:prstGeom prst="rect">
            <a:avLst/>
          </a:prstGeom>
          <a:noFill/>
        </p:spPr>
        <p:txBody>
          <a:bodyPr wrap="square" rtlCol="0">
            <a:spAutoFit/>
          </a:bodyPr>
          <a:lstStyle/>
          <a:p>
            <a:r>
              <a:rPr lang="zh-CN" altLang="en-US" sz="2800" dirty="0">
                <a:cs typeface="+mn-ea"/>
                <a:sym typeface="+mn-lt"/>
              </a:rPr>
              <a:t>自然指数</a:t>
            </a:r>
            <a:r>
              <a:rPr lang="en-US" altLang="zh-CN" sz="2800" dirty="0">
                <a:cs typeface="+mn-ea"/>
                <a:sym typeface="+mn-lt"/>
              </a:rPr>
              <a:t>(</a:t>
            </a:r>
            <a:r>
              <a:rPr lang="zh-CN" altLang="en-US" sz="2800" dirty="0">
                <a:cs typeface="+mn-ea"/>
                <a:sym typeface="+mn-lt"/>
              </a:rPr>
              <a:t>生命科学</a:t>
            </a:r>
            <a:r>
              <a:rPr lang="en-US" altLang="zh-CN" sz="2800" dirty="0">
                <a:cs typeface="+mn-ea"/>
                <a:sym typeface="+mn-lt"/>
              </a:rPr>
              <a:t>)</a:t>
            </a:r>
            <a:endParaRPr lang="zh-CN" altLang="en-US" sz="2800" dirty="0">
              <a:cs typeface="+mn-ea"/>
              <a:sym typeface="+mn-lt"/>
            </a:endParaRPr>
          </a:p>
        </p:txBody>
      </p:sp>
    </p:spTree>
    <p:extLst>
      <p:ext uri="{BB962C8B-B14F-4D97-AF65-F5344CB8AC3E}">
        <p14:creationId xmlns:p14="http://schemas.microsoft.com/office/powerpoint/2010/main" val="78692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47990B9-075C-41CB-BE21-1DF76196A678}"/>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6</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5C39C549-954C-49B1-879D-4ECF1D7DF9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9375" y="1438609"/>
            <a:ext cx="7309557" cy="5347954"/>
          </a:xfrm>
        </p:spPr>
      </p:pic>
      <p:sp>
        <p:nvSpPr>
          <p:cNvPr id="4" name="标题 3">
            <a:extLst>
              <a:ext uri="{FF2B5EF4-FFF2-40B4-BE49-F238E27FC236}">
                <a16:creationId xmlns:a16="http://schemas.microsoft.com/office/drawing/2014/main" id="{FE7478EA-5A9F-4F9C-BBAA-5FC37683AC11}"/>
              </a:ext>
            </a:extLst>
          </p:cNvPr>
          <p:cNvSpPr>
            <a:spLocks noGrp="1"/>
          </p:cNvSpPr>
          <p:nvPr>
            <p:ph type="title"/>
          </p:nvPr>
        </p:nvSpPr>
        <p:spPr>
          <a:xfrm>
            <a:off x="1400181" y="442875"/>
            <a:ext cx="10515600" cy="1064812"/>
          </a:xfrm>
        </p:spPr>
        <p:txBody>
          <a:bodyPr/>
          <a:lstStyle/>
          <a:p>
            <a:r>
              <a:rPr lang="zh-CN" altLang="en-US" dirty="0">
                <a:latin typeface="+mn-lt"/>
                <a:ea typeface="+mn-ea"/>
                <a:cs typeface="+mn-ea"/>
                <a:sym typeface="+mn-lt"/>
              </a:rPr>
              <a:t>微生物组领域为什么这么热？</a:t>
            </a:r>
          </a:p>
        </p:txBody>
      </p:sp>
    </p:spTree>
    <p:extLst>
      <p:ext uri="{BB962C8B-B14F-4D97-AF65-F5344CB8AC3E}">
        <p14:creationId xmlns:p14="http://schemas.microsoft.com/office/powerpoint/2010/main" val="402923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B9CE7E7-869C-49F7-94DB-DC4BEAB85A82}"/>
              </a:ext>
            </a:extLst>
          </p:cNvPr>
          <p:cNvPicPr>
            <a:picLocks noChangeAspect="1"/>
          </p:cNvPicPr>
          <p:nvPr/>
        </p:nvPicPr>
        <p:blipFill>
          <a:blip r:embed="rId3"/>
          <a:stretch>
            <a:fillRect/>
          </a:stretch>
        </p:blipFill>
        <p:spPr>
          <a:xfrm>
            <a:off x="252600" y="1406881"/>
            <a:ext cx="9848662" cy="4034713"/>
          </a:xfrm>
          <a:prstGeom prst="rect">
            <a:avLst/>
          </a:prstGeom>
        </p:spPr>
      </p:pic>
      <p:pic>
        <p:nvPicPr>
          <p:cNvPr id="5" name="内容占位符 4">
            <a:extLst>
              <a:ext uri="{FF2B5EF4-FFF2-40B4-BE49-F238E27FC236}">
                <a16:creationId xmlns:a16="http://schemas.microsoft.com/office/drawing/2014/main" id="{4B3F3D34-3464-4E55-A30C-0F8FB2932B70}"/>
              </a:ext>
            </a:extLst>
          </p:cNvPr>
          <p:cNvPicPr>
            <a:picLocks noGrp="1" noChangeAspect="1"/>
          </p:cNvPicPr>
          <p:nvPr>
            <p:ph idx="1"/>
          </p:nvPr>
        </p:nvPicPr>
        <p:blipFill rotWithShape="1">
          <a:blip r:embed="rId4"/>
          <a:srcRect t="2166"/>
          <a:stretch/>
        </p:blipFill>
        <p:spPr>
          <a:xfrm>
            <a:off x="4270811" y="2185988"/>
            <a:ext cx="7860230" cy="3657600"/>
          </a:xfrm>
          <a:prstGeom prst="rect">
            <a:avLst/>
          </a:prstGeom>
        </p:spPr>
      </p:pic>
      <p:sp>
        <p:nvSpPr>
          <p:cNvPr id="4" name="标题 3">
            <a:extLst>
              <a:ext uri="{FF2B5EF4-FFF2-40B4-BE49-F238E27FC236}">
                <a16:creationId xmlns:a16="http://schemas.microsoft.com/office/drawing/2014/main" id="{0853D51B-E273-4434-BDBB-F1FEBB4CABD5}"/>
              </a:ext>
            </a:extLst>
          </p:cNvPr>
          <p:cNvSpPr>
            <a:spLocks noGrp="1"/>
          </p:cNvSpPr>
          <p:nvPr>
            <p:ph type="title"/>
          </p:nvPr>
        </p:nvSpPr>
        <p:spPr/>
        <p:txBody>
          <a:bodyPr/>
          <a:lstStyle/>
          <a:p>
            <a:r>
              <a:rPr lang="zh-CN" altLang="en-US" dirty="0">
                <a:latin typeface="+mn-lt"/>
                <a:ea typeface="+mn-ea"/>
                <a:cs typeface="+mn-ea"/>
                <a:sym typeface="+mn-lt"/>
              </a:rPr>
              <a:t>近年我参与发表的微生物组文章</a:t>
            </a:r>
          </a:p>
        </p:txBody>
      </p:sp>
      <p:sp>
        <p:nvSpPr>
          <p:cNvPr id="7" name="矩形 6">
            <a:extLst>
              <a:ext uri="{FF2B5EF4-FFF2-40B4-BE49-F238E27FC236}">
                <a16:creationId xmlns:a16="http://schemas.microsoft.com/office/drawing/2014/main" id="{9AB25978-4283-4259-8842-3B77463AD29E}"/>
              </a:ext>
            </a:extLst>
          </p:cNvPr>
          <p:cNvSpPr/>
          <p:nvPr/>
        </p:nvSpPr>
        <p:spPr>
          <a:xfrm>
            <a:off x="1534584" y="5938071"/>
            <a:ext cx="8682036" cy="95410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Na Zhang, et. al. NRT1.1B is associated with root microbiota composition and nitrogen use in field-grown rice. </a:t>
            </a:r>
            <a:r>
              <a:rPr lang="en-US" altLang="zh-CN" sz="1400" b="1" i="1" dirty="0">
                <a:cs typeface="+mn-ea"/>
                <a:sym typeface="+mn-lt"/>
              </a:rPr>
              <a:t>Nature Biotechnology</a:t>
            </a:r>
            <a:r>
              <a:rPr lang="en-US" altLang="zh-CN" sz="1400" dirty="0">
                <a:cs typeface="+mn-ea"/>
                <a:sym typeface="+mn-lt"/>
              </a:rPr>
              <a:t>. 2019. doi:10.1038/s41587-019-0104-4</a:t>
            </a:r>
          </a:p>
          <a:p>
            <a:r>
              <a:rPr lang="en-US" altLang="zh-CN" sz="1400" dirty="0" err="1">
                <a:cs typeface="+mn-ea"/>
                <a:sym typeface="+mn-lt"/>
              </a:rPr>
              <a:t>Ancheng</a:t>
            </a:r>
            <a:r>
              <a:rPr lang="en-US" altLang="zh-CN" sz="1400" dirty="0">
                <a:cs typeface="+mn-ea"/>
                <a:sym typeface="+mn-lt"/>
              </a:rPr>
              <a:t> C. Huang, Ting Jiang, </a:t>
            </a:r>
            <a:r>
              <a:rPr lang="en-US" altLang="zh-CN" sz="1400" b="1" dirty="0">
                <a:cs typeface="+mn-ea"/>
                <a:sym typeface="+mn-lt"/>
              </a:rPr>
              <a:t>Yong-Xin Liu,</a:t>
            </a:r>
            <a:r>
              <a:rPr lang="en-US" altLang="zh-CN" sz="1400" dirty="0">
                <a:cs typeface="+mn-ea"/>
                <a:sym typeface="+mn-lt"/>
              </a:rPr>
              <a:t> et. al. A specialized metabolic network selectively modulates Arabidopsis root microbiota. </a:t>
            </a:r>
            <a:r>
              <a:rPr lang="en-US" altLang="zh-CN" sz="1400" b="1" i="1" dirty="0">
                <a:cs typeface="+mn-ea"/>
                <a:sym typeface="+mn-lt"/>
              </a:rPr>
              <a:t>Science</a:t>
            </a:r>
            <a:r>
              <a:rPr lang="en-US" altLang="zh-CN" sz="1400" dirty="0">
                <a:cs typeface="+mn-ea"/>
                <a:sym typeface="+mn-lt"/>
              </a:rPr>
              <a:t>. 2019, 364: eaau6389. doi:10.1126/science.aau6389</a:t>
            </a:r>
          </a:p>
        </p:txBody>
      </p:sp>
    </p:spTree>
    <p:extLst>
      <p:ext uri="{BB962C8B-B14F-4D97-AF65-F5344CB8AC3E}">
        <p14:creationId xmlns:p14="http://schemas.microsoft.com/office/powerpoint/2010/main" val="264777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3F6E29F-BFE1-4059-8DF0-D7878BE07F4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8</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80A103E7-AB9E-42BD-8454-03B38CB1C2FC}"/>
              </a:ext>
            </a:extLst>
          </p:cNvPr>
          <p:cNvPicPr>
            <a:picLocks noGrp="1" noChangeAspect="1"/>
          </p:cNvPicPr>
          <p:nvPr>
            <p:ph idx="1"/>
          </p:nvPr>
        </p:nvPicPr>
        <p:blipFill>
          <a:blip r:embed="rId2"/>
          <a:stretch>
            <a:fillRect/>
          </a:stretch>
        </p:blipFill>
        <p:spPr>
          <a:xfrm>
            <a:off x="217160" y="1439862"/>
            <a:ext cx="4167217" cy="4560887"/>
          </a:xfrm>
          <a:prstGeom prst="rect">
            <a:avLst/>
          </a:prstGeom>
        </p:spPr>
      </p:pic>
      <p:sp>
        <p:nvSpPr>
          <p:cNvPr id="4" name="标题 3">
            <a:extLst>
              <a:ext uri="{FF2B5EF4-FFF2-40B4-BE49-F238E27FC236}">
                <a16:creationId xmlns:a16="http://schemas.microsoft.com/office/drawing/2014/main" id="{3A414A18-E00C-46CF-AD7E-3EFECEF27D1F}"/>
              </a:ext>
            </a:extLst>
          </p:cNvPr>
          <p:cNvSpPr>
            <a:spLocks noGrp="1"/>
          </p:cNvSpPr>
          <p:nvPr>
            <p:ph type="title"/>
          </p:nvPr>
        </p:nvSpPr>
        <p:spPr/>
        <p:txBody>
          <a:bodyPr/>
          <a:lstStyle/>
          <a:p>
            <a:r>
              <a:rPr lang="zh-CN" altLang="en-US" dirty="0">
                <a:latin typeface="+mn-lt"/>
                <a:ea typeface="+mn-ea"/>
                <a:cs typeface="+mn-ea"/>
                <a:sym typeface="+mn-lt"/>
              </a:rPr>
              <a:t>组学文章可视化结果常用图表</a:t>
            </a:r>
          </a:p>
        </p:txBody>
      </p:sp>
      <p:pic>
        <p:nvPicPr>
          <p:cNvPr id="6" name="图片 5">
            <a:extLst>
              <a:ext uri="{FF2B5EF4-FFF2-40B4-BE49-F238E27FC236}">
                <a16:creationId xmlns:a16="http://schemas.microsoft.com/office/drawing/2014/main" id="{19AA196F-8D68-43A9-AE03-0B83BB90B72A}"/>
              </a:ext>
            </a:extLst>
          </p:cNvPr>
          <p:cNvPicPr>
            <a:picLocks noChangeAspect="1"/>
          </p:cNvPicPr>
          <p:nvPr/>
        </p:nvPicPr>
        <p:blipFill>
          <a:blip r:embed="rId3"/>
          <a:stretch>
            <a:fillRect/>
          </a:stretch>
        </p:blipFill>
        <p:spPr>
          <a:xfrm>
            <a:off x="4339952" y="1462087"/>
            <a:ext cx="4040208" cy="4471987"/>
          </a:xfrm>
          <a:prstGeom prst="rect">
            <a:avLst/>
          </a:prstGeom>
        </p:spPr>
      </p:pic>
      <p:pic>
        <p:nvPicPr>
          <p:cNvPr id="7" name="图片 6">
            <a:extLst>
              <a:ext uri="{FF2B5EF4-FFF2-40B4-BE49-F238E27FC236}">
                <a16:creationId xmlns:a16="http://schemas.microsoft.com/office/drawing/2014/main" id="{6092F4C8-A855-417B-BB8B-1BCE419E76E7}"/>
              </a:ext>
            </a:extLst>
          </p:cNvPr>
          <p:cNvPicPr>
            <a:picLocks noChangeAspect="1"/>
          </p:cNvPicPr>
          <p:nvPr/>
        </p:nvPicPr>
        <p:blipFill>
          <a:blip r:embed="rId4"/>
          <a:stretch>
            <a:fillRect/>
          </a:stretch>
        </p:blipFill>
        <p:spPr>
          <a:xfrm>
            <a:off x="8479335" y="1444566"/>
            <a:ext cx="3554505" cy="4689533"/>
          </a:xfrm>
          <a:prstGeom prst="rect">
            <a:avLst/>
          </a:prstGeom>
        </p:spPr>
      </p:pic>
      <p:sp>
        <p:nvSpPr>
          <p:cNvPr id="8" name="矩形 7">
            <a:extLst>
              <a:ext uri="{FF2B5EF4-FFF2-40B4-BE49-F238E27FC236}">
                <a16:creationId xmlns:a16="http://schemas.microsoft.com/office/drawing/2014/main" id="{5FD56A3F-DFEE-4344-9744-ABC79CAE1FB6}"/>
              </a:ext>
            </a:extLst>
          </p:cNvPr>
          <p:cNvSpPr/>
          <p:nvPr/>
        </p:nvSpPr>
        <p:spPr>
          <a:xfrm>
            <a:off x="1640947" y="6356350"/>
            <a:ext cx="8539162"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Na Zhang, et. al. NRT1.1B is associated with root microbiota composition and nitrogen use in field-grown rice. </a:t>
            </a:r>
            <a:r>
              <a:rPr lang="en-US" altLang="zh-CN" sz="1400" b="1" i="1" dirty="0">
                <a:cs typeface="+mn-ea"/>
                <a:sym typeface="+mn-lt"/>
              </a:rPr>
              <a:t>Nature Biotechnology</a:t>
            </a:r>
            <a:r>
              <a:rPr lang="en-US" altLang="zh-CN" sz="1400" dirty="0">
                <a:cs typeface="+mn-ea"/>
                <a:sym typeface="+mn-lt"/>
              </a:rPr>
              <a:t>. 2019. doi:10.1038/s41587-019-0104-4</a:t>
            </a:r>
          </a:p>
        </p:txBody>
      </p:sp>
    </p:spTree>
    <p:extLst>
      <p:ext uri="{BB962C8B-B14F-4D97-AF65-F5344CB8AC3E}">
        <p14:creationId xmlns:p14="http://schemas.microsoft.com/office/powerpoint/2010/main" val="3160308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9</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latin typeface="+mn-ea"/>
                <a:ea typeface="+mn-ea"/>
                <a:cs typeface="+mn-ea"/>
                <a:sym typeface="+mn-lt"/>
              </a:rPr>
              <a:t>整体概述</a:t>
            </a:r>
            <a:endParaRPr lang="en-US" altLang="zh-CN" dirty="0">
              <a:latin typeface="+mn-ea"/>
              <a:ea typeface="+mn-ea"/>
              <a:cs typeface="+mn-ea"/>
              <a:sym typeface="+mn-lt"/>
            </a:endParaRPr>
          </a:p>
          <a:p>
            <a:pPr lvl="1"/>
            <a:r>
              <a:rPr lang="zh-CN" altLang="en-US" dirty="0">
                <a:latin typeface="+mn-ea"/>
                <a:cs typeface="+mn-ea"/>
                <a:sym typeface="+mn-lt"/>
              </a:rPr>
              <a:t>材料地图和</a:t>
            </a:r>
            <a:r>
              <a:rPr lang="en-US" altLang="zh-CN" dirty="0">
                <a:latin typeface="+mn-ea"/>
                <a:cs typeface="+mn-ea"/>
                <a:sym typeface="+mn-lt"/>
              </a:rPr>
              <a:t>/</a:t>
            </a:r>
            <a:r>
              <a:rPr lang="zh-CN" altLang="en-US" dirty="0">
                <a:latin typeface="+mn-ea"/>
                <a:cs typeface="+mn-ea"/>
                <a:sym typeface="+mn-lt"/>
              </a:rPr>
              <a:t>或实验设计</a:t>
            </a:r>
            <a:endParaRPr lang="en-US" altLang="zh-CN" dirty="0">
              <a:latin typeface="+mn-ea"/>
              <a:cs typeface="+mn-ea"/>
              <a:sym typeface="+mn-lt"/>
            </a:endParaRPr>
          </a:p>
          <a:p>
            <a:pPr lvl="1"/>
            <a:r>
              <a:rPr lang="zh-CN" altLang="en-US" dirty="0">
                <a:latin typeface="+mn-ea"/>
                <a:cs typeface="+mn-ea"/>
                <a:sym typeface="+mn-lt"/>
              </a:rPr>
              <a:t>样本概述：</a:t>
            </a:r>
            <a:r>
              <a:rPr lang="en-US" altLang="zh-CN" dirty="0">
                <a:latin typeface="+mn-ea"/>
                <a:cs typeface="+mn-ea"/>
                <a:sym typeface="+mn-lt"/>
              </a:rPr>
              <a:t>α</a:t>
            </a:r>
            <a:r>
              <a:rPr lang="zh-CN" altLang="en-US" dirty="0">
                <a:latin typeface="+mn-ea"/>
                <a:cs typeface="+mn-ea"/>
                <a:sym typeface="+mn-lt"/>
              </a:rPr>
              <a:t>多样性箱线图、</a:t>
            </a:r>
            <a:r>
              <a:rPr lang="en-US" altLang="zh-CN" dirty="0">
                <a:latin typeface="+mn-ea"/>
                <a:cs typeface="+mn-ea"/>
                <a:sym typeface="+mn-lt"/>
              </a:rPr>
              <a:t>β</a:t>
            </a:r>
            <a:r>
              <a:rPr lang="zh-CN" altLang="en-US" dirty="0">
                <a:latin typeface="+mn-ea"/>
                <a:cs typeface="+mn-ea"/>
                <a:sym typeface="+mn-lt"/>
              </a:rPr>
              <a:t>多样性</a:t>
            </a:r>
            <a:r>
              <a:rPr lang="en-US" altLang="zh-CN" dirty="0" err="1">
                <a:latin typeface="+mn-ea"/>
                <a:cs typeface="+mn-ea"/>
                <a:sym typeface="+mn-lt"/>
              </a:rPr>
              <a:t>PCoA</a:t>
            </a:r>
            <a:r>
              <a:rPr lang="zh-CN" altLang="en-US" dirty="0">
                <a:latin typeface="+mn-ea"/>
                <a:cs typeface="+mn-ea"/>
                <a:sym typeface="+mn-lt"/>
              </a:rPr>
              <a:t>散点图、物种组成柱状图</a:t>
            </a:r>
            <a:endParaRPr lang="en-US" altLang="zh-CN" dirty="0">
              <a:latin typeface="+mn-ea"/>
              <a:cs typeface="+mn-ea"/>
              <a:sym typeface="+mn-lt"/>
            </a:endParaRPr>
          </a:p>
          <a:p>
            <a:r>
              <a:rPr lang="zh-CN" altLang="en-US" dirty="0">
                <a:latin typeface="+mn-ea"/>
                <a:ea typeface="+mn-ea"/>
                <a:cs typeface="+mn-ea"/>
                <a:sym typeface="+mn-lt"/>
              </a:rPr>
              <a:t>细节展示</a:t>
            </a:r>
            <a:endParaRPr lang="en-US" altLang="zh-CN" dirty="0">
              <a:latin typeface="+mn-ea"/>
              <a:ea typeface="+mn-ea"/>
              <a:cs typeface="+mn-ea"/>
              <a:sym typeface="+mn-lt"/>
            </a:endParaRPr>
          </a:p>
          <a:p>
            <a:pPr lvl="1"/>
            <a:r>
              <a:rPr lang="zh-CN" altLang="en-US" dirty="0">
                <a:latin typeface="+mn-ea"/>
                <a:cs typeface="+mn-ea"/>
                <a:sym typeface="+mn-lt"/>
              </a:rPr>
              <a:t>物种组间差异：曼哈顿图、韦恩图</a:t>
            </a:r>
            <a:endParaRPr lang="en-US" altLang="zh-CN" dirty="0">
              <a:latin typeface="+mn-ea"/>
              <a:cs typeface="+mn-ea"/>
              <a:sym typeface="+mn-lt"/>
            </a:endParaRPr>
          </a:p>
          <a:p>
            <a:pPr lvl="1"/>
            <a:r>
              <a:rPr lang="zh-CN" altLang="en-US" dirty="0">
                <a:latin typeface="+mn-ea"/>
                <a:cs typeface="+mn-ea"/>
                <a:sym typeface="+mn-lt"/>
              </a:rPr>
              <a:t>功能注释或差异：热图有</a:t>
            </a:r>
            <a:r>
              <a:rPr lang="en-US" altLang="zh-CN" dirty="0">
                <a:latin typeface="+mn-ea"/>
                <a:cs typeface="+mn-ea"/>
                <a:sym typeface="+mn-lt"/>
              </a:rPr>
              <a:t>/</a:t>
            </a:r>
            <a:r>
              <a:rPr lang="zh-CN" altLang="en-US" dirty="0">
                <a:latin typeface="+mn-ea"/>
                <a:cs typeface="+mn-ea"/>
                <a:sym typeface="+mn-lt"/>
              </a:rPr>
              <a:t>无或时间序列、箱线图</a:t>
            </a:r>
            <a:endParaRPr lang="en-US" altLang="zh-CN" dirty="0">
              <a:latin typeface="+mn-ea"/>
              <a:cs typeface="+mn-ea"/>
              <a:sym typeface="+mn-lt"/>
            </a:endParaRPr>
          </a:p>
          <a:p>
            <a:r>
              <a:rPr lang="zh-CN" altLang="en-US" dirty="0">
                <a:latin typeface="+mn-ea"/>
                <a:ea typeface="+mn-ea"/>
                <a:cs typeface="+mn-ea"/>
                <a:sym typeface="+mn-lt"/>
              </a:rPr>
              <a:t>应用场景</a:t>
            </a:r>
            <a:r>
              <a:rPr lang="en-US" altLang="zh-CN" dirty="0">
                <a:latin typeface="+mn-ea"/>
                <a:ea typeface="+mn-ea"/>
                <a:cs typeface="+mn-ea"/>
                <a:sym typeface="+mn-lt"/>
              </a:rPr>
              <a:t>——</a:t>
            </a:r>
            <a:r>
              <a:rPr lang="zh-CN" altLang="en-US" dirty="0">
                <a:latin typeface="+mn-ea"/>
                <a:ea typeface="+mn-ea"/>
                <a:cs typeface="+mn-ea"/>
                <a:sym typeface="+mn-lt"/>
              </a:rPr>
              <a:t>机器学习挖掘生物标记</a:t>
            </a:r>
            <a:endParaRPr lang="en-US" altLang="zh-CN" dirty="0">
              <a:latin typeface="+mn-ea"/>
              <a:ea typeface="+mn-ea"/>
              <a:cs typeface="+mn-ea"/>
              <a:sym typeface="+mn-lt"/>
            </a:endParaRPr>
          </a:p>
          <a:p>
            <a:pPr lvl="1"/>
            <a:r>
              <a:rPr lang="zh-CN" altLang="en-US" dirty="0">
                <a:latin typeface="+mn-ea"/>
                <a:cs typeface="+mn-ea"/>
                <a:sym typeface="+mn-lt"/>
              </a:rPr>
              <a:t>随机森林分类</a:t>
            </a:r>
            <a:r>
              <a:rPr lang="en-US" altLang="zh-CN" dirty="0">
                <a:latin typeface="+mn-ea"/>
                <a:cs typeface="+mn-ea"/>
                <a:sym typeface="+mn-lt"/>
              </a:rPr>
              <a:t>——</a:t>
            </a:r>
            <a:r>
              <a:rPr lang="zh-CN" altLang="en-US" dirty="0">
                <a:latin typeface="+mn-ea"/>
                <a:cs typeface="+mn-ea"/>
                <a:sym typeface="+mn-lt"/>
              </a:rPr>
              <a:t>区分不同组，如疾病诊断、来源或品种鉴定</a:t>
            </a:r>
            <a:endParaRPr lang="en-US" altLang="zh-CN" dirty="0">
              <a:latin typeface="+mn-ea"/>
              <a:cs typeface="+mn-ea"/>
              <a:sym typeface="+mn-lt"/>
            </a:endParaRPr>
          </a:p>
          <a:p>
            <a:pPr lvl="1"/>
            <a:r>
              <a:rPr lang="zh-CN" altLang="en-US" dirty="0">
                <a:latin typeface="+mn-ea"/>
                <a:cs typeface="+mn-ea"/>
                <a:sym typeface="+mn-lt"/>
              </a:rPr>
              <a:t>随机森林回归</a:t>
            </a:r>
            <a:r>
              <a:rPr lang="en-US" altLang="zh-CN" dirty="0">
                <a:latin typeface="+mn-ea"/>
                <a:cs typeface="+mn-ea"/>
                <a:sym typeface="+mn-lt"/>
              </a:rPr>
              <a:t>——</a:t>
            </a:r>
            <a:r>
              <a:rPr lang="zh-CN" altLang="en-US" dirty="0">
                <a:latin typeface="+mn-ea"/>
                <a:cs typeface="+mn-ea"/>
                <a:sym typeface="+mn-lt"/>
              </a:rPr>
              <a:t>时间序列，如年龄、死亡时间预测</a:t>
            </a:r>
            <a:endParaRPr lang="en-US" altLang="zh-CN" dirty="0">
              <a:latin typeface="+mn-ea"/>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17603374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3i0wcpt">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1777</TotalTime>
  <Words>3472</Words>
  <Application>Microsoft Office PowerPoint</Application>
  <PresentationFormat>宽屏</PresentationFormat>
  <Paragraphs>392</Paragraphs>
  <Slides>45</Slides>
  <Notes>18</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-apple-system</vt:lpstr>
      <vt:lpstr>等线</vt:lpstr>
      <vt:lpstr>微软雅黑</vt:lpstr>
      <vt:lpstr>Arial</vt:lpstr>
      <vt:lpstr>Segoe UI</vt:lpstr>
      <vt:lpstr>Wingdings</vt:lpstr>
      <vt:lpstr>Office 主题​​</vt:lpstr>
      <vt:lpstr>高水平组学文章的分析 和可视化套路</vt:lpstr>
      <vt:lpstr>什么是组学？</vt:lpstr>
      <vt:lpstr>组学的优势——更全面获得对象全貌</vt:lpstr>
      <vt:lpstr>我的组学研究历程</vt:lpstr>
      <vt:lpstr>中科院成果在世界上的位置</vt:lpstr>
      <vt:lpstr>微生物组领域为什么这么热？</vt:lpstr>
      <vt:lpstr>近年我参与发表的微生物组文章</vt:lpstr>
      <vt:lpstr>组学文章可视化结果常用图表</vt:lpstr>
      <vt:lpstr>目录</vt:lpstr>
      <vt:lpstr>目录</vt:lpstr>
      <vt:lpstr>PowerPoint 演示文稿</vt:lpstr>
      <vt:lpstr>材料地图</vt:lpstr>
      <vt:lpstr>实验设计</vt:lpstr>
      <vt:lpstr>α多样性箱线图</vt:lpstr>
      <vt:lpstr>β多样性PCoA散点图</vt:lpstr>
      <vt:lpstr>散点图-连续型着色展示时间梯度上变化</vt:lpstr>
      <vt:lpstr>物种组成堆叠柱状图</vt:lpstr>
      <vt:lpstr>冲击图展示物种组成动态变化</vt:lpstr>
      <vt:lpstr>关于重复</vt:lpstr>
      <vt:lpstr>重复之时间点</vt:lpstr>
      <vt:lpstr>目录</vt:lpstr>
      <vt:lpstr>PowerPoint 演示文稿</vt:lpstr>
      <vt:lpstr>曼哈顿图</vt:lpstr>
      <vt:lpstr>曼哈顿图</vt:lpstr>
      <vt:lpstr>曼哈顿图展示差异</vt:lpstr>
      <vt:lpstr>韦恩图展示一致性</vt:lpstr>
      <vt:lpstr>热图展示有无或梯度</vt:lpstr>
      <vt:lpstr>箱线图展示功能通路组间差异</vt:lpstr>
      <vt:lpstr>目录</vt:lpstr>
      <vt:lpstr>PowerPoint 演示文稿</vt:lpstr>
      <vt:lpstr>随机森林挖掘重要分类特征</vt:lpstr>
      <vt:lpstr>重要分类特征在组间差异</vt:lpstr>
      <vt:lpstr>重要分类特征在时间上变化</vt:lpstr>
      <vt:lpstr>模型普适性评估——预测样本分类</vt:lpstr>
      <vt:lpstr>总结</vt:lpstr>
      <vt:lpstr>规律的验证1. 整体描述</vt:lpstr>
      <vt:lpstr>2. 细节展示</vt:lpstr>
      <vt:lpstr>ImageGP——在线绘制20种图</vt:lpstr>
      <vt:lpstr>粘贴数据 - 选择参数 - 一键出图</vt:lpstr>
      <vt:lpstr>提供开源可重复分析的实验室</vt:lpstr>
      <vt:lpstr>数据代码图表整理示例</vt:lpstr>
      <vt:lpstr>分析代码样式和网页预览效果</vt:lpstr>
      <vt:lpstr>科研的过程——盲人摸象</vt:lpstr>
      <vt:lpstr>PowerPoint 演示文稿</vt:lpstr>
      <vt:lpstr>实验设计</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高水平文章分析和可视化</dc:title>
  <dc:subject>宏基因组</dc:subject>
  <dc:creator>刘永鑫</dc:creator>
  <cp:keywords>在线讲座</cp:keywords>
  <cp:lastModifiedBy>Liu Yong-Xin</cp:lastModifiedBy>
  <cp:revision>107</cp:revision>
  <dcterms:created xsi:type="dcterms:W3CDTF">2017-01-24T06:04:37Z</dcterms:created>
  <dcterms:modified xsi:type="dcterms:W3CDTF">2019-06-26T15:32:11Z</dcterms:modified>
</cp:coreProperties>
</file>